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7" r:id="rId1"/>
    <p:sldMasterId id="2147483727" r:id="rId2"/>
  </p:sldMasterIdLst>
  <p:notesMasterIdLst>
    <p:notesMasterId r:id="rId25"/>
  </p:notesMasterIdLst>
  <p:sldIdLst>
    <p:sldId id="402" r:id="rId3"/>
    <p:sldId id="381" r:id="rId4"/>
    <p:sldId id="331" r:id="rId5"/>
    <p:sldId id="389" r:id="rId6"/>
    <p:sldId id="410" r:id="rId7"/>
    <p:sldId id="406" r:id="rId8"/>
    <p:sldId id="414" r:id="rId9"/>
    <p:sldId id="407" r:id="rId10"/>
    <p:sldId id="335" r:id="rId11"/>
    <p:sldId id="339" r:id="rId12"/>
    <p:sldId id="384" r:id="rId13"/>
    <p:sldId id="385" r:id="rId14"/>
    <p:sldId id="386" r:id="rId15"/>
    <p:sldId id="387" r:id="rId16"/>
    <p:sldId id="424" r:id="rId17"/>
    <p:sldId id="383" r:id="rId18"/>
    <p:sldId id="390" r:id="rId19"/>
    <p:sldId id="419" r:id="rId20"/>
    <p:sldId id="417" r:id="rId21"/>
    <p:sldId id="422" r:id="rId22"/>
    <p:sldId id="420" r:id="rId23"/>
    <p:sldId id="39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C1"/>
    <a:srgbClr val="EC1E0E"/>
    <a:srgbClr val="DB4F33"/>
    <a:srgbClr val="9A2F1A"/>
    <a:srgbClr val="AE361E"/>
    <a:srgbClr val="722414"/>
    <a:srgbClr val="F46D1A"/>
    <a:srgbClr val="843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2" autoAdjust="0"/>
    <p:restoredTop sz="94660"/>
  </p:normalViewPr>
  <p:slideViewPr>
    <p:cSldViewPr>
      <p:cViewPr varScale="1">
        <p:scale>
          <a:sx n="110" d="100"/>
          <a:sy n="110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EC651F9-401B-4FD8-BE71-FDE76D92218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469A348-5F05-4343-BF6B-A72F9662E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2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25D46A7E-6D9B-4E2A-BEE8-21A4D1F48B87}" type="slidenum">
              <a:rPr lang="ru-RU" altLang="ru-RU" smtClean="0">
                <a:solidFill>
                  <a:srgbClr val="000000"/>
                </a:solidFill>
                <a:ea typeface="SimSun" pitchFamily="2" charset="-122"/>
              </a:rPr>
              <a:pPr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18</a:t>
            </a:fld>
            <a:endParaRPr lang="ru-RU" altLang="ru-RU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26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E9FF9-1358-4E4B-84E4-0208E863EE8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34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69A348-5F05-4343-BF6B-A72F9662E3F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B16A-FC31-4BBA-888B-3FB3CD08D7C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3781A-1C33-4110-BB81-63CEEC319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80AD-B6E5-4446-B19A-5E78B47FB6A4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A1CA9-A15B-4C23-AAA9-FED2E53CE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650B6-DFDC-4E80-BA47-194C5BB837A0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D02C9-9F81-46EB-BE18-2CD168C69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94B5-C292-4B80-8D3B-9967E07C329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FA782-F763-46D7-A4B2-F843B5B7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/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34FAD-A62D-4D90-8961-457D143337BF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3D3D-7C13-4EE0-9A51-41BBC6C7D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AD8B2-5325-498C-B18F-162C617D5FC8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BF413-EA70-4395-BA42-6C0587F8A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326-2506-4A55-97BC-B0FCD21076EF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824-C907-4F10-A656-7A90C49FB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64EB1-D6BC-447E-8F62-202340F5B075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49F3-70BF-4336-8B76-867D301EFF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80001B06-A4CB-46D0-965B-A1445A5410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/>
            <a:ahLst/>
            <a:cxnLst>
              <a:cxn ang="0">
                <a:pos x="5799" y="10000"/>
              </a:cxn>
              <a:cxn ang="0">
                <a:pos x="5961" y="9880"/>
              </a:cxn>
              <a:cxn ang="0">
                <a:pos x="5988" y="9820"/>
              </a:cxn>
              <a:cxn ang="0">
                <a:pos x="8042" y="5260"/>
              </a:cxn>
              <a:cxn ang="0">
                <a:pos x="8042" y="4721"/>
              </a:cxn>
              <a:cxn ang="0">
                <a:pos x="5988" y="221"/>
              </a:cxn>
              <a:cxn ang="0">
                <a:pos x="5961" y="160"/>
              </a:cxn>
              <a:cxn ang="0">
                <a:pos x="5799" y="41"/>
              </a:cxn>
              <a:cxn ang="0">
                <a:pos x="18" y="0"/>
              </a:cxn>
              <a:cxn ang="0">
                <a:pos x="0" y="9991"/>
              </a:cxn>
              <a:cxn ang="0">
                <a:pos x="5799" y="10000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5EAFF-8427-428F-AA81-038D0BB80DB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08BC-B55C-442A-9275-7DE48F17A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0E74F-9DE0-42EE-9F13-9DB64BEF4948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6745C-9B74-4057-9F31-A864A1F41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2F86-3714-431F-84D6-52A0B889E3E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1E52D-9495-4986-B32A-2C9D1224D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5830-4DC8-436A-8477-679D5D8C621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32BCB-879C-4F5E-80D9-3B7380670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9490D-BA9F-4A5C-BEB1-AF569D79D650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93D00-2090-4440-A3A6-FD979FC85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0F9D-72DD-4205-8019-F4BD2A842F39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E2E-2A53-4087-9350-D2A306C2C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634E2-DE58-4EA1-ABD6-7A5A75482B94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5CD9C-462B-4EFA-8200-1F2ADF33A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7BD0D-3713-481B-B0CE-4705AC49AA9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D433-BB61-4B25-B85F-73A19FC13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AEDAA-F650-45FA-842E-DBDFC01E6FB5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829AC-E308-4709-A77F-79A564F96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CACAA-33A8-4BAF-AA7E-5A47FFA0966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F8624-3D91-49BA-9887-82D08451F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F6B1-5564-4A9A-9DE7-3B96854DF115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FE29-459F-4B50-884C-8B4BAE640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4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7A83-59EB-49A6-8123-E613F7869CF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082B-87C7-48B8-B324-283779522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FB945-4098-4FC8-B268-E84523FC08C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387D3-9B6B-428A-AE49-F28CFB790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7A9D-EDDE-4828-847F-49854F0D619F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57669-C953-4EC6-A07E-610A3CB0F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TextBox 10"/>
          <p:cNvSpPr txBox="1"/>
          <p:nvPr/>
        </p:nvSpPr>
        <p:spPr>
          <a:xfrm>
            <a:off x="1808163" y="647700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“</a:t>
            </a:r>
          </a:p>
        </p:txBody>
      </p:sp>
      <p:sp>
        <p:nvSpPr>
          <p:cNvPr id="7" name="TextBox 11"/>
          <p:cNvSpPr txBox="1"/>
          <p:nvPr/>
        </p:nvSpPr>
        <p:spPr>
          <a:xfrm>
            <a:off x="8169275" y="290512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8000" dirty="0">
                <a:ln w="3175" cmpd="sng">
                  <a:noFill/>
                </a:ln>
                <a:solidFill>
                  <a:srgbClr val="353535"/>
                </a:solidFill>
                <a:latin typeface="Arial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39721-BD74-40D2-982C-9B6FB2ECDE24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BB560-5719-4CB4-ADE0-26F3D0C21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060-DF21-4602-88D3-3CDF06F59866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C2C85-A6DB-4669-8170-2F1908FC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F4D6B-3C02-47CB-A6BB-320D02ECEEAA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B4022-2E07-4543-8786-11A63002DB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BDEF2-0E08-42E8-9DF3-60D496516707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2E098-5E39-4D95-B474-C7167A4C8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FBFBF-1922-4865-A192-22F7F826D4B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FC65A-72ED-48A8-909C-9619B9DBB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E9992-4C36-4CA9-BDD6-53C7E0B8105E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05E0C-25F9-43FA-9A3F-4C75DB946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EFBC1-1BCB-4972-B037-A273F9DEED7C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EAADA-6F91-4FC5-839F-BADE948FA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D27B-1AF1-4230-93FC-C5F5B88CA749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79878-9311-448B-ABA7-795DFBDBC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F8528-CA30-47E4-BD3C-04E988E16717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02271-B5F3-4691-8DB8-B785AAEFF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/>
            <a:ahLst/>
            <a:cxnLst>
              <a:cxn ang="0">
                <a:pos x="7908" y="4694"/>
              </a:cxn>
              <a:cxn ang="0">
                <a:pos x="6575" y="188"/>
              </a:cxn>
              <a:cxn ang="0">
                <a:pos x="6546" y="94"/>
              </a:cxn>
              <a:cxn ang="0">
                <a:pos x="6463" y="0"/>
              </a:cxn>
              <a:cxn ang="0">
                <a:pos x="5935" y="0"/>
              </a:cxn>
              <a:cxn ang="0">
                <a:pos x="0" y="62"/>
              </a:cxn>
              <a:cxn ang="0">
                <a:pos x="0" y="10000"/>
              </a:cxn>
              <a:cxn ang="0">
                <a:pos x="5935" y="9952"/>
              </a:cxn>
              <a:cxn ang="0">
                <a:pos x="6463" y="9952"/>
              </a:cxn>
              <a:cxn ang="0">
                <a:pos x="6546" y="9859"/>
              </a:cxn>
              <a:cxn ang="0">
                <a:pos x="6575" y="9764"/>
              </a:cxn>
              <a:cxn ang="0">
                <a:pos x="7908" y="5258"/>
              </a:cxn>
              <a:cxn ang="0">
                <a:pos x="7908" y="4694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14E-3C52-47F7-82D1-43B4159DDEA2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F7D0-5B8A-43E8-8618-5982F80BF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4F0A6305-5954-4B26-B911-BE431E99E6E1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E8499D7B-AC0C-4080-9DFE-479A4D39D2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  <p:sldLayoutId id="2147483791" r:id="rId15"/>
    <p:sldLayoutId id="2147483792" r:id="rId16"/>
    <p:sldLayoutId id="214748379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222"/>
              <a:ext cx="85633" cy="534098"/>
            </a:xfrm>
            <a:custGeom>
              <a:avLst/>
              <a:gdLst>
                <a:gd name="T0" fmla="*/ 0 w 22"/>
                <a:gd name="T1" fmla="*/ 0 h 136"/>
                <a:gd name="T2" fmla="*/ 22 w 22"/>
                <a:gd name="T3" fmla="*/ 136 h 136"/>
              </a:gdLst>
              <a:ahLst/>
              <a:cxnLst>
                <a:cxn ang="0">
                  <a:pos x="22" y="136"/>
                </a:cxn>
                <a:cxn ang="0">
                  <a:pos x="17" y="80"/>
                </a:cxn>
                <a:cxn ang="0">
                  <a:pos x="0" y="0"/>
                </a:cxn>
                <a:cxn ang="0">
                  <a:pos x="0" y="35"/>
                </a:cxn>
                <a:cxn ang="0">
                  <a:pos x="20" y="124"/>
                </a:cxn>
                <a:cxn ang="0">
                  <a:pos x="22" y="136"/>
                </a:cxn>
              </a:cxnLst>
              <a:rect l="T0" t="T1" r="T2" b="T3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6601" y="2779108"/>
              <a:ext cx="550779" cy="1978191"/>
            </a:xfrm>
            <a:custGeom>
              <a:avLst/>
              <a:gdLst>
                <a:gd name="T0" fmla="*/ 0 w 140"/>
                <a:gd name="T1" fmla="*/ 0 h 504"/>
                <a:gd name="T2" fmla="*/ 140 w 140"/>
                <a:gd name="T3" fmla="*/ 504 h 504"/>
              </a:gdLst>
              <a:ahLst/>
              <a:cxnLst>
                <a:cxn ang="0">
                  <a:pos x="86" y="350"/>
                </a:cxn>
                <a:cxn ang="0">
                  <a:pos x="139" y="504"/>
                </a:cxn>
                <a:cxn ang="0">
                  <a:pos x="140" y="478"/>
                </a:cxn>
                <a:cxn ang="0">
                  <a:pos x="95" y="347"/>
                </a:cxn>
                <a:cxn ang="0">
                  <a:pos x="0" y="0"/>
                </a:cxn>
                <a:cxn ang="0">
                  <a:pos x="6" y="61"/>
                </a:cxn>
                <a:cxn ang="0">
                  <a:pos x="86" y="350"/>
                </a:cxn>
              </a:cxnLst>
              <a:rect l="T0" t="T1" r="T2" b="T3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4627" y="4730255"/>
              <a:ext cx="519639" cy="1210171"/>
            </a:xfrm>
            <a:custGeom>
              <a:avLst/>
              <a:gdLst>
                <a:gd name="T0" fmla="*/ 0 w 132"/>
                <a:gd name="T1" fmla="*/ 0 h 308"/>
                <a:gd name="T2" fmla="*/ 132 w 132"/>
                <a:gd name="T3" fmla="*/ 308 h 308"/>
              </a:gdLst>
              <a:ahLst/>
              <a:cxnLst>
                <a:cxn ang="0">
                  <a:pos x="8" y="2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68" y="194"/>
                </a:cxn>
                <a:cxn ang="0">
                  <a:pos x="123" y="308"/>
                </a:cxn>
                <a:cxn ang="0">
                  <a:pos x="132" y="308"/>
                </a:cxn>
                <a:cxn ang="0">
                  <a:pos x="77" y="190"/>
                </a:cxn>
                <a:cxn ang="0">
                  <a:pos x="8" y="22"/>
                </a:cxn>
              </a:cxnLst>
              <a:rect l="T0" t="T1" r="T2" b="T3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023" y="5630785"/>
              <a:ext cx="145967" cy="309641"/>
            </a:xfrm>
            <a:custGeom>
              <a:avLst/>
              <a:gdLst>
                <a:gd name="T0" fmla="*/ 0 w 37"/>
                <a:gd name="T1" fmla="*/ 0 h 79"/>
                <a:gd name="T2" fmla="*/ 37 w 37"/>
                <a:gd name="T3" fmla="*/ 79 h 79"/>
              </a:gdLst>
              <a:ahLst/>
              <a:cxnLst>
                <a:cxn ang="0">
                  <a:pos x="28" y="79"/>
                </a:cxn>
                <a:cxn ang="0">
                  <a:pos x="37" y="79"/>
                </a:cxn>
                <a:cxn ang="0">
                  <a:pos x="0" y="0"/>
                </a:cxn>
                <a:cxn ang="0">
                  <a:pos x="28" y="79"/>
                </a:cxn>
              </a:cxnLst>
              <a:rect l="T0" t="T1" r="T2" b="T3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246" y="2818321"/>
              <a:ext cx="700637" cy="2834099"/>
            </a:xfrm>
            <a:custGeom>
              <a:avLst/>
              <a:gdLst>
                <a:gd name="T0" fmla="*/ 0 w 178"/>
                <a:gd name="T1" fmla="*/ 0 h 722"/>
                <a:gd name="T2" fmla="*/ 178 w 178"/>
                <a:gd name="T3" fmla="*/ 722 h 722"/>
              </a:gdLst>
              <a:ahLst/>
              <a:cxnLst>
                <a:cxn ang="0">
                  <a:pos x="162" y="660"/>
                </a:cxn>
                <a:cxn ang="0">
                  <a:pos x="116" y="534"/>
                </a:cxn>
                <a:cxn ang="0">
                  <a:pos x="40" y="236"/>
                </a:cxn>
                <a:cxn ang="0">
                  <a:pos x="12" y="51"/>
                </a:cxn>
                <a:cxn ang="0">
                  <a:pos x="0" y="0"/>
                </a:cxn>
                <a:cxn ang="0">
                  <a:pos x="33" y="237"/>
                </a:cxn>
                <a:cxn ang="0">
                  <a:pos x="107" y="537"/>
                </a:cxn>
                <a:cxn ang="0">
                  <a:pos x="160" y="681"/>
                </a:cxn>
                <a:cxn ang="0">
                  <a:pos x="178" y="722"/>
                </a:cxn>
                <a:cxn ang="0">
                  <a:pos x="174" y="708"/>
                </a:cxn>
                <a:cxn ang="0">
                  <a:pos x="162" y="660"/>
                </a:cxn>
              </a:cxnLst>
              <a:rect l="T0" t="T1" r="T2" b="T3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7075" y="285750"/>
              <a:ext cx="89526" cy="2493358"/>
            </a:xfrm>
            <a:custGeom>
              <a:avLst/>
              <a:gdLst>
                <a:gd name="T0" fmla="*/ 0 w 23"/>
                <a:gd name="T1" fmla="*/ 0 h 635"/>
                <a:gd name="T2" fmla="*/ 23 w 23"/>
                <a:gd name="T3" fmla="*/ 635 h 635"/>
              </a:gdLst>
              <a:ahLst/>
              <a:cxnLst>
                <a:cxn ang="0">
                  <a:pos x="11" y="577"/>
                </a:cxn>
                <a:cxn ang="0">
                  <a:pos x="12" y="589"/>
                </a:cxn>
                <a:cxn ang="0">
                  <a:pos x="22" y="632"/>
                </a:cxn>
                <a:cxn ang="0">
                  <a:pos x="23" y="635"/>
                </a:cxn>
                <a:cxn ang="0">
                  <a:pos x="17" y="576"/>
                </a:cxn>
                <a:cxn ang="0">
                  <a:pos x="5" y="269"/>
                </a:cxn>
                <a:cxn ang="0">
                  <a:pos x="15" y="0"/>
                </a:cxn>
                <a:cxn ang="0">
                  <a:pos x="12" y="0"/>
                </a:cxn>
                <a:cxn ang="0">
                  <a:pos x="1" y="269"/>
                </a:cxn>
                <a:cxn ang="0">
                  <a:pos x="11" y="577"/>
                </a:cxn>
              </a:cxnLst>
              <a:rect l="T0" t="T1" r="T2" b="T3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3784" y="2599273"/>
              <a:ext cx="68118" cy="420517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0" y="0"/>
                </a:cxn>
                <a:cxn ang="0">
                  <a:pos x="5" y="56"/>
                </a:cxn>
                <a:cxn ang="0">
                  <a:pos x="17" y="107"/>
                </a:cxn>
                <a:cxn ang="0">
                  <a:pos x="11" y="46"/>
                </a:cxn>
                <a:cxn ang="0">
                  <a:pos x="10" y="43"/>
                </a:cxn>
                <a:cxn ang="0">
                  <a:pos x="0" y="0"/>
                </a:cxn>
              </a:cxnLst>
              <a:rect l="T0" t="T1" r="T2" b="T3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488" y="4757298"/>
              <a:ext cx="161535" cy="873487"/>
            </a:xfrm>
            <a:custGeom>
              <a:avLst/>
              <a:gdLst>
                <a:gd name="T0" fmla="*/ 0 w 41"/>
                <a:gd name="T1" fmla="*/ 0 h 222"/>
                <a:gd name="T2" fmla="*/ 41 w 41"/>
                <a:gd name="T3" fmla="*/ 222 h 222"/>
              </a:gdLst>
              <a:ahLst/>
              <a:cxnLst>
                <a:cxn ang="0">
                  <a:pos x="0" y="0"/>
                </a:cxn>
                <a:cxn ang="0">
                  <a:pos x="5" y="93"/>
                </a:cxn>
                <a:cxn ang="0">
                  <a:pos x="17" y="166"/>
                </a:cxn>
                <a:cxn ang="0">
                  <a:pos x="24" y="184"/>
                </a:cxn>
                <a:cxn ang="0">
                  <a:pos x="41" y="222"/>
                </a:cxn>
                <a:cxn ang="0">
                  <a:pos x="38" y="212"/>
                </a:cxn>
                <a:cxn ang="0">
                  <a:pos x="13" y="92"/>
                </a:cxn>
                <a:cxn ang="0">
                  <a:pos x="8" y="22"/>
                </a:cxn>
                <a:cxn ang="0">
                  <a:pos x="7" y="18"/>
                </a:cxn>
                <a:cxn ang="0">
                  <a:pos x="0" y="0"/>
                </a:cxn>
              </a:cxnLst>
              <a:rect l="T0" t="T1" r="T2" b="T3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7380" y="1282282"/>
              <a:ext cx="1769108" cy="3447973"/>
            </a:xfrm>
            <a:custGeom>
              <a:avLst/>
              <a:gdLst>
                <a:gd name="T0" fmla="*/ 0 w 450"/>
                <a:gd name="T1" fmla="*/ 0 h 878"/>
                <a:gd name="T2" fmla="*/ 450 w 450"/>
                <a:gd name="T3" fmla="*/ 878 h 878"/>
              </a:gdLst>
              <a:ahLst/>
              <a:cxnLst>
                <a:cxn ang="0">
                  <a:pos x="7" y="854"/>
                </a:cxn>
                <a:cxn ang="0">
                  <a:pos x="50" y="613"/>
                </a:cxn>
                <a:cxn ang="0">
                  <a:pos x="149" y="388"/>
                </a:cxn>
                <a:cxn ang="0">
                  <a:pos x="285" y="183"/>
                </a:cxn>
                <a:cxn ang="0">
                  <a:pos x="364" y="89"/>
                </a:cxn>
                <a:cxn ang="0">
                  <a:pos x="406" y="44"/>
                </a:cxn>
                <a:cxn ang="0">
                  <a:pos x="450" y="1"/>
                </a:cxn>
                <a:cxn ang="0">
                  <a:pos x="450" y="0"/>
                </a:cxn>
                <a:cxn ang="0">
                  <a:pos x="405" y="43"/>
                </a:cxn>
                <a:cxn ang="0">
                  <a:pos x="363" y="88"/>
                </a:cxn>
                <a:cxn ang="0">
                  <a:pos x="283" y="181"/>
                </a:cxn>
                <a:cxn ang="0">
                  <a:pos x="145" y="386"/>
                </a:cxn>
                <a:cxn ang="0">
                  <a:pos x="45" y="611"/>
                </a:cxn>
                <a:cxn ang="0">
                  <a:pos x="0" y="854"/>
                </a:cxn>
                <a:cxn ang="0">
                  <a:pos x="0" y="859"/>
                </a:cxn>
                <a:cxn ang="0">
                  <a:pos x="7" y="878"/>
                </a:cxn>
                <a:cxn ang="0">
                  <a:pos x="7" y="854"/>
                </a:cxn>
              </a:cxnLst>
              <a:rect l="T0" t="T1" r="T2" b="T3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883" y="5652419"/>
              <a:ext cx="138182" cy="288007"/>
            </a:xfrm>
            <a:custGeom>
              <a:avLst/>
              <a:gdLst>
                <a:gd name="T0" fmla="*/ 0 w 35"/>
                <a:gd name="T1" fmla="*/ 0 h 73"/>
                <a:gd name="T2" fmla="*/ 35 w 35"/>
                <a:gd name="T3" fmla="*/ 73 h 73"/>
              </a:gdLst>
              <a:ahLst/>
              <a:cxnLst>
                <a:cxn ang="0">
                  <a:pos x="0" y="0"/>
                </a:cxn>
                <a:cxn ang="0">
                  <a:pos x="26" y="73"/>
                </a:cxn>
                <a:cxn ang="0">
                  <a:pos x="35" y="73"/>
                </a:cxn>
                <a:cxn ang="0">
                  <a:pos x="0" y="0"/>
                </a:cxn>
              </a:cxnLst>
              <a:rect l="T0" t="T1" r="T2" b="T3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488" y="4655887"/>
              <a:ext cx="31139" cy="189300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7" y="44"/>
                </a:cxn>
                <a:cxn ang="0">
                  <a:pos x="8" y="48"/>
                </a:cxn>
                <a:cxn ang="0">
                  <a:pos x="8" y="19"/>
                </a:cxn>
                <a:cxn ang="0">
                  <a:pos x="1" y="0"/>
                </a:cxn>
                <a:cxn ang="0">
                  <a:pos x="0" y="26"/>
                </a:cxn>
                <a:cxn ang="0">
                  <a:pos x="7" y="44"/>
                </a:cxn>
              </a:cxnLst>
              <a:rect l="T0" t="T1" r="T2" b="T3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605" y="5410385"/>
              <a:ext cx="202406" cy="530041"/>
            </a:xfrm>
            <a:custGeom>
              <a:avLst/>
              <a:gdLst>
                <a:gd name="T0" fmla="*/ 0 w 52"/>
                <a:gd name="T1" fmla="*/ 0 h 135"/>
                <a:gd name="T2" fmla="*/ 52 w 52"/>
                <a:gd name="T3" fmla="*/ 135 h 135"/>
              </a:gdLst>
              <a:ahLst/>
              <a:cxnLst>
                <a:cxn ang="0">
                  <a:pos x="7" y="18"/>
                </a:cxn>
                <a:cxn ang="0">
                  <a:pos x="0" y="0"/>
                </a:cxn>
                <a:cxn ang="0">
                  <a:pos x="12" y="48"/>
                </a:cxn>
                <a:cxn ang="0">
                  <a:pos x="16" y="62"/>
                </a:cxn>
                <a:cxn ang="0">
                  <a:pos x="51" y="135"/>
                </a:cxn>
                <a:cxn ang="0">
                  <a:pos x="52" y="135"/>
                </a:cxn>
                <a:cxn ang="0">
                  <a:pos x="24" y="56"/>
                </a:cxn>
                <a:cxn ang="0">
                  <a:pos x="7" y="18"/>
                </a:cxn>
              </a:cxnLst>
              <a:rect l="T0" t="T1" r="T2" b="T3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grpSp>
        <p:nvGrpSpPr>
          <p:cNvPr id="3686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6102"/>
            <a:chExt cx="1952625" cy="5677649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6102"/>
              <a:ext cx="409575" cy="3647005"/>
            </a:xfrm>
            <a:custGeom>
              <a:avLst/>
              <a:gdLst>
                <a:gd name="T0" fmla="*/ 0 w 103"/>
                <a:gd name="T1" fmla="*/ 0 h 920"/>
                <a:gd name="T2" fmla="*/ 103 w 103"/>
                <a:gd name="T3" fmla="*/ 920 h 920"/>
              </a:gdLst>
              <a:ahLst/>
              <a:cxnLst>
                <a:cxn ang="0">
                  <a:pos x="7" y="210"/>
                </a:cxn>
                <a:cxn ang="0">
                  <a:pos x="26" y="445"/>
                </a:cxn>
                <a:cxn ang="0">
                  <a:pos x="57" y="679"/>
                </a:cxn>
                <a:cxn ang="0">
                  <a:pos x="101" y="911"/>
                </a:cxn>
                <a:cxn ang="0">
                  <a:pos x="103" y="920"/>
                </a:cxn>
                <a:cxn ang="0">
                  <a:pos x="99" y="874"/>
                </a:cxn>
                <a:cxn ang="0">
                  <a:pos x="99" y="866"/>
                </a:cxn>
                <a:cxn ang="0">
                  <a:pos x="63" y="678"/>
                </a:cxn>
                <a:cxn ang="0">
                  <a:pos x="30" y="444"/>
                </a:cxn>
                <a:cxn ang="0">
                  <a:pos x="9" y="209"/>
                </a:cxn>
                <a:cxn ang="0">
                  <a:pos x="3" y="9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92"/>
                </a:cxn>
                <a:cxn ang="0">
                  <a:pos x="7" y="210"/>
                </a:cxn>
              </a:cxnLst>
              <a:rect l="T0" t="T1" r="T2" b="T3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0" y="3772087"/>
              <a:ext cx="350838" cy="1309923"/>
            </a:xfrm>
            <a:custGeom>
              <a:avLst/>
              <a:gdLst>
                <a:gd name="T0" fmla="*/ 0 w 88"/>
                <a:gd name="T1" fmla="*/ 0 h 330"/>
                <a:gd name="T2" fmla="*/ 88 w 88"/>
                <a:gd name="T3" fmla="*/ 330 h 330"/>
              </a:gdLst>
              <a:ahLst/>
              <a:cxnLst>
                <a:cxn ang="0">
                  <a:pos x="53" y="229"/>
                </a:cxn>
                <a:cxn ang="0">
                  <a:pos x="88" y="330"/>
                </a:cxn>
                <a:cxn ang="0">
                  <a:pos x="88" y="308"/>
                </a:cxn>
                <a:cxn ang="0">
                  <a:pos x="88" y="304"/>
                </a:cxn>
                <a:cxn ang="0">
                  <a:pos x="62" y="226"/>
                </a:cxn>
                <a:cxn ang="0">
                  <a:pos x="0" y="0"/>
                </a:cxn>
                <a:cxn ang="0">
                  <a:pos x="7" y="63"/>
                </a:cxn>
                <a:cxn ang="0">
                  <a:pos x="53" y="229"/>
                </a:cxn>
              </a:cxnLst>
              <a:rect l="T0" t="T1" r="T2" b="T3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5" y="5053076"/>
              <a:ext cx="357188" cy="820675"/>
            </a:xfrm>
            <a:custGeom>
              <a:avLst/>
              <a:gdLst>
                <a:gd name="T0" fmla="*/ 0 w 90"/>
                <a:gd name="T1" fmla="*/ 0 h 207"/>
                <a:gd name="T2" fmla="*/ 90 w 90"/>
                <a:gd name="T3" fmla="*/ 207 h 207"/>
              </a:gdLst>
              <a:ahLst/>
              <a:cxnLst>
                <a:cxn ang="0">
                  <a:pos x="6" y="15"/>
                </a:cxn>
                <a:cxn ang="0">
                  <a:pos x="0" y="0"/>
                </a:cxn>
                <a:cxn ang="0">
                  <a:pos x="1" y="29"/>
                </a:cxn>
                <a:cxn ang="0">
                  <a:pos x="42" y="127"/>
                </a:cxn>
                <a:cxn ang="0">
                  <a:pos x="80" y="207"/>
                </a:cxn>
                <a:cxn ang="0">
                  <a:pos x="90" y="207"/>
                </a:cxn>
                <a:cxn ang="0">
                  <a:pos x="50" y="123"/>
                </a:cxn>
                <a:cxn ang="0">
                  <a:pos x="6" y="15"/>
                </a:cxn>
              </a:cxnLst>
              <a:rect l="T0" t="T1" r="T2" b="T3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43"/>
              <a:ext cx="457200" cy="1853094"/>
            </a:xfrm>
            <a:custGeom>
              <a:avLst/>
              <a:gdLst>
                <a:gd name="T0" fmla="*/ 0 w 115"/>
                <a:gd name="T1" fmla="*/ 0 h 467"/>
                <a:gd name="T2" fmla="*/ 115 w 115"/>
                <a:gd name="T3" fmla="*/ 467 h 467"/>
              </a:gdLst>
              <a:ahLst/>
              <a:cxnLst>
                <a:cxn ang="0">
                  <a:pos x="101" y="409"/>
                </a:cxn>
                <a:cxn ang="0">
                  <a:pos x="78" y="344"/>
                </a:cxn>
                <a:cxn ang="0">
                  <a:pos x="29" y="151"/>
                </a:cxn>
                <a:cxn ang="0">
                  <a:pos x="13" y="53"/>
                </a:cxn>
                <a:cxn ang="0">
                  <a:pos x="0" y="0"/>
                </a:cxn>
                <a:cxn ang="0">
                  <a:pos x="21" y="152"/>
                </a:cxn>
                <a:cxn ang="0">
                  <a:pos x="69" y="347"/>
                </a:cxn>
                <a:cxn ang="0">
                  <a:pos x="103" y="441"/>
                </a:cxn>
                <a:cxn ang="0">
                  <a:pos x="115" y="467"/>
                </a:cxn>
                <a:cxn ang="0">
                  <a:pos x="112" y="458"/>
                </a:cxn>
                <a:cxn ang="0">
                  <a:pos x="101" y="409"/>
                </a:cxn>
              </a:cxnLst>
              <a:rect l="T0" t="T1" r="T2" b="T3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4031"/>
              <a:ext cx="144462" cy="2508056"/>
            </a:xfrm>
            <a:custGeom>
              <a:avLst/>
              <a:gdLst>
                <a:gd name="T0" fmla="*/ 0 w 36"/>
                <a:gd name="T1" fmla="*/ 0 h 633"/>
                <a:gd name="T2" fmla="*/ 36 w 36"/>
                <a:gd name="T3" fmla="*/ 633 h 633"/>
              </a:gdLst>
              <a:ahLst/>
              <a:cxnLst>
                <a:cxn ang="0">
                  <a:pos x="17" y="633"/>
                </a:cxn>
                <a:cxn ang="0">
                  <a:pos x="13" y="597"/>
                </a:cxn>
                <a:cxn ang="0">
                  <a:pos x="5" y="398"/>
                </a:cxn>
                <a:cxn ang="0">
                  <a:pos x="13" y="198"/>
                </a:cxn>
                <a:cxn ang="0">
                  <a:pos x="22" y="99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20" y="99"/>
                </a:cxn>
                <a:cxn ang="0">
                  <a:pos x="10" y="198"/>
                </a:cxn>
                <a:cxn ang="0">
                  <a:pos x="1" y="398"/>
                </a:cxn>
                <a:cxn ang="0">
                  <a:pos x="7" y="589"/>
                </a:cxn>
                <a:cxn ang="0">
                  <a:pos x="16" y="632"/>
                </a:cxn>
                <a:cxn ang="0">
                  <a:pos x="17" y="633"/>
                </a:cxn>
              </a:cxnLst>
              <a:rect l="T0" t="T1" r="T2" b="T3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963"/>
              <a:ext cx="111125" cy="232788"/>
            </a:xfrm>
            <a:custGeom>
              <a:avLst/>
              <a:gdLst>
                <a:gd name="T0" fmla="*/ 0 w 28"/>
                <a:gd name="T1" fmla="*/ 0 h 59"/>
                <a:gd name="T2" fmla="*/ 28 w 28"/>
                <a:gd name="T3" fmla="*/ 59 h 59"/>
              </a:gdLst>
              <a:ahLst/>
              <a:cxnLst>
                <a:cxn ang="0">
                  <a:pos x="22" y="59"/>
                </a:cxn>
                <a:cxn ang="0">
                  <a:pos x="28" y="59"/>
                </a:cxn>
                <a:cxn ang="0">
                  <a:pos x="0" y="0"/>
                </a:cxn>
                <a:cxn ang="0">
                  <a:pos x="22" y="59"/>
                </a:cxn>
              </a:cxnLst>
              <a:rect l="T0" t="T1" r="T2" b="T3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483"/>
              <a:ext cx="68262" cy="424804"/>
            </a:xfrm>
            <a:custGeom>
              <a:avLst/>
              <a:gdLst>
                <a:gd name="T0" fmla="*/ 0 w 17"/>
                <a:gd name="T1" fmla="*/ 0 h 107"/>
                <a:gd name="T2" fmla="*/ 17 w 17"/>
                <a:gd name="T3" fmla="*/ 107 h 107"/>
              </a:gdLst>
              <a:ahLst/>
              <a:cxnLst>
                <a:cxn ang="0">
                  <a:pos x="4" y="54"/>
                </a:cxn>
                <a:cxn ang="0">
                  <a:pos x="17" y="107"/>
                </a:cxn>
                <a:cxn ang="0">
                  <a:pos x="10" y="44"/>
                </a:cxn>
                <a:cxn ang="0">
                  <a:pos x="9" y="43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" y="54"/>
                </a:cxn>
              </a:cxnLst>
              <a:rect l="T0" t="T1" r="T2" b="T3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482"/>
              <a:ext cx="1168400" cy="2251595"/>
            </a:xfrm>
            <a:custGeom>
              <a:avLst/>
              <a:gdLst>
                <a:gd name="T0" fmla="*/ 0 w 294"/>
                <a:gd name="T1" fmla="*/ 0 h 568"/>
                <a:gd name="T2" fmla="*/ 294 w 294"/>
                <a:gd name="T3" fmla="*/ 568 h 568"/>
              </a:gdLst>
              <a:ahLst/>
              <a:cxnLst>
                <a:cxn ang="0">
                  <a:pos x="8" y="553"/>
                </a:cxn>
                <a:cxn ang="0">
                  <a:pos x="35" y="397"/>
                </a:cxn>
                <a:cxn ang="0">
                  <a:pos x="99" y="252"/>
                </a:cxn>
                <a:cxn ang="0">
                  <a:pos x="187" y="119"/>
                </a:cxn>
                <a:cxn ang="0">
                  <a:pos x="238" y="58"/>
                </a:cxn>
                <a:cxn ang="0">
                  <a:pos x="265" y="28"/>
                </a:cxn>
                <a:cxn ang="0">
                  <a:pos x="294" y="0"/>
                </a:cxn>
                <a:cxn ang="0">
                  <a:pos x="293" y="0"/>
                </a:cxn>
                <a:cxn ang="0">
                  <a:pos x="264" y="27"/>
                </a:cxn>
                <a:cxn ang="0">
                  <a:pos x="237" y="56"/>
                </a:cxn>
                <a:cxn ang="0">
                  <a:pos x="185" y="117"/>
                </a:cxn>
                <a:cxn ang="0">
                  <a:pos x="95" y="249"/>
                </a:cxn>
                <a:cxn ang="0">
                  <a:pos x="30" y="396"/>
                </a:cxn>
                <a:cxn ang="0">
                  <a:pos x="0" y="549"/>
                </a:cxn>
                <a:cxn ang="0">
                  <a:pos x="7" y="568"/>
                </a:cxn>
                <a:cxn ang="0">
                  <a:pos x="8" y="553"/>
                </a:cxn>
              </a:cxnLst>
              <a:rect l="T0" t="T1" r="T2" b="T3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636"/>
              <a:ext cx="100012" cy="209115"/>
            </a:xfrm>
            <a:custGeom>
              <a:avLst/>
              <a:gdLst>
                <a:gd name="T0" fmla="*/ 0 w 25"/>
                <a:gd name="T1" fmla="*/ 0 h 53"/>
                <a:gd name="T2" fmla="*/ 25 w 25"/>
                <a:gd name="T3" fmla="*/ 53 h 53"/>
              </a:gdLst>
              <a:ahLst/>
              <a:cxnLst>
                <a:cxn ang="0">
                  <a:pos x="0" y="0"/>
                </a:cxn>
                <a:cxn ang="0">
                  <a:pos x="19" y="53"/>
                </a:cxn>
                <a:cxn ang="0">
                  <a:pos x="25" y="53"/>
                </a:cxn>
                <a:cxn ang="0">
                  <a:pos x="0" y="0"/>
                </a:cxn>
              </a:cxnLst>
              <a:rect l="T0" t="T1" r="T2" b="T3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2010"/>
              <a:ext cx="114300" cy="558953"/>
            </a:xfrm>
            <a:custGeom>
              <a:avLst/>
              <a:gdLst>
                <a:gd name="T0" fmla="*/ 0 w 29"/>
                <a:gd name="T1" fmla="*/ 0 h 141"/>
                <a:gd name="T2" fmla="*/ 29 w 29"/>
                <a:gd name="T3" fmla="*/ 141 h 141"/>
              </a:gdLst>
              <a:ahLst/>
              <a:cxnLst>
                <a:cxn ang="0">
                  <a:pos x="0" y="0"/>
                </a:cxn>
                <a:cxn ang="0">
                  <a:pos x="7" y="89"/>
                </a:cxn>
                <a:cxn ang="0">
                  <a:pos x="18" y="117"/>
                </a:cxn>
                <a:cxn ang="0">
                  <a:pos x="29" y="141"/>
                </a:cxn>
                <a:cxn ang="0">
                  <a:pos x="27" y="135"/>
                </a:cxn>
                <a:cxn ang="0">
                  <a:pos x="8" y="22"/>
                </a:cxn>
                <a:cxn ang="0">
                  <a:pos x="4" y="11"/>
                </a:cxn>
                <a:cxn ang="0">
                  <a:pos x="0" y="0"/>
                </a:cxn>
              </a:cxnLst>
              <a:rect l="T0" t="T1" r="T2" b="T3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110"/>
              <a:ext cx="31750" cy="189386"/>
            </a:xfrm>
            <a:custGeom>
              <a:avLst/>
              <a:gdLst>
                <a:gd name="T0" fmla="*/ 0 w 8"/>
                <a:gd name="T1" fmla="*/ 0 h 48"/>
                <a:gd name="T2" fmla="*/ 8 w 8"/>
                <a:gd name="T3" fmla="*/ 48 h 48"/>
              </a:gdLst>
              <a:ahLst/>
              <a:cxnLst>
                <a:cxn ang="0">
                  <a:pos x="0" y="26"/>
                </a:cxn>
                <a:cxn ang="0">
                  <a:pos x="4" y="37"/>
                </a:cxn>
                <a:cxn ang="0">
                  <a:pos x="8" y="48"/>
                </a:cxn>
                <a:cxn ang="0">
                  <a:pos x="7" y="19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26"/>
                </a:cxn>
              </a:cxnLst>
              <a:rect l="T0" t="T1" r="T2" b="T3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5" y="5434480"/>
              <a:ext cx="174625" cy="439271"/>
            </a:xfrm>
            <a:custGeom>
              <a:avLst/>
              <a:gdLst>
                <a:gd name="T0" fmla="*/ 0 w 44"/>
                <a:gd name="T1" fmla="*/ 0 h 111"/>
                <a:gd name="T2" fmla="*/ 44 w 44"/>
                <a:gd name="T3" fmla="*/ 111 h 111"/>
              </a:gdLst>
              <a:ahLst/>
              <a:cxnLst>
                <a:cxn ang="0">
                  <a:pos x="11" y="28"/>
                </a:cxn>
                <a:cxn ang="0">
                  <a:pos x="0" y="0"/>
                </a:cxn>
                <a:cxn ang="0">
                  <a:pos x="11" y="49"/>
                </a:cxn>
                <a:cxn ang="0">
                  <a:pos x="14" y="58"/>
                </a:cxn>
                <a:cxn ang="0">
                  <a:pos x="39" y="111"/>
                </a:cxn>
                <a:cxn ang="0">
                  <a:pos x="44" y="111"/>
                </a:cxn>
                <a:cxn ang="0">
                  <a:pos x="22" y="52"/>
                </a:cxn>
                <a:cxn ang="0">
                  <a:pos x="11" y="28"/>
                </a:cxn>
              </a:cxnLst>
              <a:rect l="T0" t="T1" r="T2" b="T3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86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68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335B8B6F-5314-4253-8101-9C0F9F7613D3}" type="datetimeFigureOut">
              <a:rPr lang="ru-RU"/>
              <a:pPr>
                <a:defRPr/>
              </a:pPr>
              <a:t>22.03.2024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  <a:cs typeface="+mn-cs"/>
              </a:defRPr>
            </a:lvl1pPr>
          </a:lstStyle>
          <a:p>
            <a:pPr>
              <a:defRPr/>
            </a:pPr>
            <a:fld id="{94C7E818-0B0B-48FC-AA87-4D5AE5F6C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1581AA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1581AA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7"/>
          <p:cNvSpPr>
            <a:spLocks noChangeArrowheads="1"/>
          </p:cNvSpPr>
          <p:nvPr/>
        </p:nvSpPr>
        <p:spPr bwMode="auto">
          <a:xfrm>
            <a:off x="1043608" y="2049815"/>
            <a:ext cx="770351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приёма в 1 класс</a:t>
            </a:r>
          </a:p>
          <a:p>
            <a:pPr algn="ctr"/>
            <a:r>
              <a:rPr lang="ru-RU" sz="3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2024-2025 учебный год</a:t>
            </a:r>
          </a:p>
        </p:txBody>
      </p:sp>
      <p:sp>
        <p:nvSpPr>
          <p:cNvPr id="55300" name="Rectangle 18"/>
          <p:cNvSpPr>
            <a:spLocks noChangeArrowheads="1"/>
          </p:cNvSpPr>
          <p:nvPr/>
        </p:nvSpPr>
        <p:spPr bwMode="auto">
          <a:xfrm>
            <a:off x="539551" y="119063"/>
            <a:ext cx="775037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общеобразовательное учреждение </a:t>
            </a:r>
          </a:p>
          <a:p>
            <a:pPr algn="ctr"/>
            <a:r>
              <a:rPr lang="ru-RU" sz="16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Укырская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</a:t>
            </a:r>
            <a:r>
              <a:rPr lang="ru-RU" sz="16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</a:t>
            </a:r>
            <a:r>
              <a:rPr lang="ru-RU" sz="16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ru-RU" sz="16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1619250" y="3789363"/>
            <a:ext cx="69851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 (законных представителей) </a:t>
            </a:r>
          </a:p>
          <a:p>
            <a:pPr algn="ctr"/>
            <a:r>
              <a:rPr lang="ru-RU" sz="2000" b="1" dirty="0">
                <a:solidFill>
                  <a:srgbClr val="9A2F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будущих первоклассников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79388" y="1196975"/>
            <a:ext cx="878522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только в одну образовательную организацию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при получении приглашения из нескольких ОО родителям необходимо определиться с выбором школы;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подаче документов в одну из выбранных школ ребенок автоматически выбывает из списка других организаций;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Документы предоставляются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лично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родителями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соответствии с графиком приема документов; 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 случае неявки </a:t>
            </a:r>
            <a:r>
              <a:rPr lang="ru-RU" sz="24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родителя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(законного представителя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</a:t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</a:rPr>
              <a:t>в образовательную организацию для подачи документов в сроки, указанные в приглашении образовательной организации, ребенок выбывает из списка данной образовательной организации.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Прямоугольник 2"/>
          <p:cNvSpPr>
            <a:spLocks noChangeArrowheads="1"/>
          </p:cNvSpPr>
          <p:nvPr/>
        </p:nvSpPr>
        <p:spPr bwMode="auto">
          <a:xfrm>
            <a:off x="468313" y="1636713"/>
            <a:ext cx="8569325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рождении ребенка;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свидетельство о регистрации ребенка по месту жительства (форма № 8);  или по месту пребывания на закреплённой территории(форма № 3); или документ, содержащий сведения о регистрации ребёнка по месту жительства или по месту пребывания на закреплённой территории;</a:t>
            </a:r>
          </a:p>
          <a:p>
            <a:pPr indent="114300">
              <a:buFont typeface="Wingdings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преимущественное право зачисления граждан на обучение в образовательную организацию (при наличии); </a:t>
            </a:r>
          </a:p>
          <a:p>
            <a:pPr indent="114300">
              <a:buFont typeface="Wingdings" pitchFamily="2" charset="2"/>
              <a:buChar char="ü"/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  <p:sp>
        <p:nvSpPr>
          <p:cNvPr id="67586" name="TextBox 3"/>
          <p:cNvSpPr txBox="1">
            <a:spLocks noChangeArrowheads="1"/>
          </p:cNvSpPr>
          <p:nvPr/>
        </p:nvSpPr>
        <p:spPr bwMode="auto">
          <a:xfrm>
            <a:off x="1249363" y="908050"/>
            <a:ext cx="77041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следующие документы:</a:t>
            </a:r>
          </a:p>
        </p:txBody>
      </p:sp>
      <p:sp>
        <p:nvSpPr>
          <p:cNvPr id="67587" name="Прямоугольник 1"/>
          <p:cNvSpPr>
            <a:spLocks noChangeArrowheads="1"/>
          </p:cNvSpPr>
          <p:nvPr/>
        </p:nvSpPr>
        <p:spPr bwMode="auto">
          <a:xfrm>
            <a:off x="1908175" y="217488"/>
            <a:ext cx="64801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 для приема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проживание ребенка на закрепленной территории</a:t>
            </a:r>
            <a:r>
              <a:rPr lang="ru-RU" sz="320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0" y="1484313"/>
            <a:ext cx="878522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b="1">
              <a:solidFill>
                <a:srgbClr val="000000"/>
              </a:solidFill>
              <a:latin typeface="Sylfaen" pitchFamily="18" charset="0"/>
            </a:endParaRPr>
          </a:p>
        </p:txBody>
      </p:sp>
      <p:sp>
        <p:nvSpPr>
          <p:cNvPr id="68612" name="Rectangle 5"/>
          <p:cNvSpPr>
            <a:spLocks noChangeArrowheads="1"/>
          </p:cNvSpPr>
          <p:nvPr/>
        </p:nvSpPr>
        <p:spPr bwMode="auto">
          <a:xfrm>
            <a:off x="785786" y="1000109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жительства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№ 8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свидетельство о регистрации ребенка по месту пребывания (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 </a:t>
            </a:r>
          </a:p>
          <a:p>
            <a:pPr indent="114300" algn="just">
              <a:buFont typeface="Wingdings" pitchFamily="2" charset="2"/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№ 3);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паспорт одного из родителей (законных представителей) с отметкой о регистрации по месту жительства;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справка о регистрации по 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форме № 9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pPr indent="114300" algn="just">
              <a:buFont typeface="Wingdings" pitchFamily="2" charset="2"/>
              <a:buChar char="ü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14300" algn="just">
              <a:buFont typeface="Wingdings" pitchFamily="2" charset="2"/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Родители (законные представители) предоставляют один из перечисленных документов.</a:t>
            </a:r>
          </a:p>
          <a:p>
            <a:pPr indent="114300" algn="ctr" eaLnBrk="0" hangingPunct="0"/>
            <a:endParaRPr lang="ru-RU" dirty="0">
              <a:solidFill>
                <a:srgbClr val="EC1E0E"/>
              </a:solidFill>
              <a:latin typeface="Sylfae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188913"/>
            <a:ext cx="8785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Принятие решения о приеме </a:t>
            </a:r>
            <a:b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     или об отказе в приеме в первый класс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68313" y="1557338"/>
            <a:ext cx="8135937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Зачисление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первый класс образовательной организации оформляется приказом в течение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3 рабочих дней после завершения приема заявлений (30.06 текущего года)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>
                <a:latin typeface="Times New Roman" pitchFamily="18" charset="0"/>
                <a:cs typeface="Times New Roman" pitchFamily="18" charset="0"/>
              </a:rPr>
              <a:t>На 2-ом этапе – через 5  рабочих дней после приёма оригиналов документов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При принятии решения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об отказе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 зачислении должностное лицо образовательной организации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в течение 3 рабочих дней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после принятия такого решения направляет родителю уведомление об отказе в зачислении.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250825" y="188913"/>
            <a:ext cx="85344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                Основания для  отказа в приёме документов </a:t>
            </a:r>
          </a:p>
        </p:txBody>
      </p:sp>
      <p:sp>
        <p:nvSpPr>
          <p:cNvPr id="70659" name="Rectangle 4"/>
          <p:cNvSpPr>
            <a:spLocks noChangeArrowheads="1"/>
          </p:cNvSpPr>
          <p:nvPr/>
        </p:nvSpPr>
        <p:spPr bwMode="auto">
          <a:xfrm>
            <a:off x="179388" y="1357298"/>
            <a:ext cx="860583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обращение лица, не относящегося к категории заявителей;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подача заявления в период, отличающийся от периода предоставления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предоставление в образовательную организацию документов, необходимых для получения услуги;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отсутствие свободных мест в образовательной организации;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в электронной системе заявления, содержащего идентичные данные ребенка (идентичные фамилию, имя, отчество (при наличии), дату рождения и реквизиты свидетельства о рождении ребенка);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возрастные ограничения (при зачислении в первые классы): получение начального общего образования в образовательных организациях начинается по достижении детьми возраста шести лет и шести месяцев при отсутствии противопоказаний по состоянию здоровья, но не позже достижения ими возраста восьми лет.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7456" y="516391"/>
            <a:ext cx="5541999" cy="752369"/>
          </a:xfrm>
        </p:spPr>
        <p:txBody>
          <a:bodyPr/>
          <a:lstStyle/>
          <a:p>
            <a:r>
              <a:rPr lang="ru-RU" sz="2800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Обновлённые стандарты ФГОС</a:t>
            </a:r>
            <a: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377065"/>
            <a:ext cx="842493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ArialMT"/>
              </a:rPr>
              <a:t>•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в каждой школе РФ начали действовать</a:t>
            </a:r>
          </a:p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обновленные ФГОС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 обновлённых ФГОС сформулированы максимально конкретные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предметам всей школьной программы соответствующего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уровня, позволяющие ответить на вопросы: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конкретно школьник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знать, чем овладеет и что освоит.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Расширена вариативность выбора. Наряду с привычными механизмами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вариативности у школы появляется </a:t>
            </a:r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разрабатывать и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программы углубленного изучения отдельных</a:t>
            </a:r>
          </a:p>
          <a:p>
            <a:r>
              <a:rPr lang="ru-RU" sz="2000" dirty="0">
                <a:solidFill>
                  <a:srgbClr val="C1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G:\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5" y="260649"/>
            <a:ext cx="201622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otradnyj-sosh.rnd.eduru.ru/media/2022/05/20/1297936377/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437112"/>
            <a:ext cx="3816424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477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291541"/>
            <a:ext cx="3384376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spc="-100" dirty="0">
                <a:ln w="3200">
                  <a:solidFill>
                    <a:srgbClr val="EEECE1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itchFamily="18" charset="0"/>
                <a:cs typeface="+mn-cs"/>
              </a:rPr>
              <a:t>Цель   программы: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2988" y="2770188"/>
            <a:ext cx="7921625" cy="12747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1F497D"/>
                </a:solidFill>
                <a:latin typeface="Candara" pitchFamily="34" charset="0"/>
                <a:cs typeface="+mn-cs"/>
              </a:rPr>
              <a:t>	</a:t>
            </a:r>
            <a:r>
              <a:rPr lang="ru-RU" altLang="ru-RU" sz="24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гуманного, творческого, социально-активного человека</a:t>
            </a:r>
          </a:p>
          <a:p>
            <a:pPr marL="273050" indent="-273050"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defRPr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программы:</a:t>
            </a:r>
          </a:p>
        </p:txBody>
      </p:sp>
      <p:sp>
        <p:nvSpPr>
          <p:cNvPr id="73731" name="Прямоугольник 4"/>
          <p:cNvSpPr>
            <a:spLocks noChangeArrowheads="1"/>
          </p:cNvSpPr>
          <p:nvPr/>
        </p:nvSpPr>
        <p:spPr bwMode="auto">
          <a:xfrm>
            <a:off x="1116013" y="4044950"/>
            <a:ext cx="78486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Формирование у детей: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творческих способностей;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планировать учебную работу;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умения пользоваться различными справочными материалами;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способности к самооценке и самоконтролю.</a:t>
            </a:r>
          </a:p>
        </p:txBody>
      </p:sp>
      <p:sp>
        <p:nvSpPr>
          <p:cNvPr id="73732" name="Прямоугольник 5"/>
          <p:cNvSpPr>
            <a:spLocks noChangeArrowheads="1"/>
          </p:cNvSpPr>
          <p:nvPr/>
        </p:nvSpPr>
        <p:spPr bwMode="auto">
          <a:xfrm>
            <a:off x="1979613" y="390525"/>
            <a:ext cx="56880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 «Школа России»</a:t>
            </a:r>
            <a:endParaRPr lang="en-US" alt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733" name="Рисунок 7" descr="https://prezentacii.org/upload/cloud/18/09/72477/images/screen1.jpg"/>
          <p:cNvPicPr>
            <a:picLocks noChangeAspect="1" noChangeArrowheads="1"/>
          </p:cNvPicPr>
          <p:nvPr/>
        </p:nvPicPr>
        <p:blipFill>
          <a:blip r:embed="rId3"/>
          <a:srcRect l="11546" t="45969" r="13557" b="23018"/>
          <a:stretch>
            <a:fillRect/>
          </a:stretch>
        </p:blipFill>
        <p:spPr bwMode="auto">
          <a:xfrm>
            <a:off x="2484438" y="1268413"/>
            <a:ext cx="431958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7500" y="115888"/>
            <a:ext cx="8712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УМК «Школа России»: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800" dirty="0">
                <a:solidFill>
                  <a:prstClr val="black"/>
                </a:solidFill>
                <a:latin typeface="Arial" pitchFamily="34" charset="0"/>
                <a:cs typeface="+mn-cs"/>
              </a:rPr>
              <a:t> </a:t>
            </a: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известный и востребованный в России комплект для начальной школы и постоянно обновляющийся современный комплект.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altLang="ru-RU" sz="2400" u="sng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разбираются как в содержании, так и в требованиях программы; </a:t>
            </a:r>
            <a:endParaRPr lang="ru-RU" altLang="ru-RU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anose="05000000000000000000" pitchFamily="2" charset="2"/>
              <a:buChar char="ü"/>
              <a:defRPr/>
            </a:pPr>
            <a:r>
              <a:rPr lang="ru-RU" altLang="ru-RU" sz="2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«Школа России» всегда ориентирована на главный принцип обучения – доступность содержания учебного материала. </a:t>
            </a:r>
          </a:p>
        </p:txBody>
      </p:sp>
      <p:pic>
        <p:nvPicPr>
          <p:cNvPr id="74754" name="Picture 5" descr="Attachm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713288"/>
            <a:ext cx="1308100" cy="1544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5" name="Picture 5" descr="Attachm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38" y="5286375"/>
            <a:ext cx="993775" cy="1346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6" name="Picture 5" descr="Attachme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641850"/>
            <a:ext cx="1135063" cy="1550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7" name="Picture 5" descr="Attachmen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5357813"/>
            <a:ext cx="920750" cy="119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8" name="Picture 17" descr="C:\Documents and Settings\KNovitskaya\Рабочий стол\НОВАЯ ШР\Моро\1 класс\Moro_1_1+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5" y="4714875"/>
            <a:ext cx="1244600" cy="1579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59" name="Picture 19" descr="&amp;Ucy;&amp;chcy;&amp;iecy;&amp;bcy;&amp;ncy;&amp;icy;&amp;kcy;&amp;icy; &amp;dcy;&amp;lcy;&amp;yacy; 1 &amp;kcy;&amp;lcy;&amp;acy;&amp;scy;&amp;scy;&amp;acy; - &amp;SHcy;&amp;kcy;&amp;ocy;&amp;lcy;&amp;acy; &amp;Rcy;&amp;ocy;&amp;scy;&amp;scy;&amp;icy;&amp;icy; - &amp;Kcy;&amp;acy;&amp;rcy;&amp;tcy;&amp;icy;&amp;ncy;&amp;kcy;&amp;icy; &amp;pcy;&amp;ocy; &amp;pcy;&amp;iecy;&amp;dcy;&amp;acy;&amp;gcy;&amp;ocy;&amp;gcy;&amp;icy;&amp;kcy;…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286375"/>
            <a:ext cx="900113" cy="1285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0" name="Picture 5" descr="Attachmen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43563" y="4716463"/>
            <a:ext cx="1143000" cy="1598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1" name="Picture 5" descr="Attachmen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63" y="5286375"/>
            <a:ext cx="914400" cy="1243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2" name="Picture 13" descr="http://www.prosv.ru/Attachment.aspx?Id=1076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15188" y="4643438"/>
            <a:ext cx="1243012" cy="157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4763" name="Picture 15" descr="&amp;Rcy;&amp;ucy;&amp;scy;&amp;scy;&amp;kcy;&amp;icy;&amp;jcy; &amp;yacy;&amp;zcy;&amp;ycy;&amp;kcy;, 1 &amp;kcy;&amp;lcy;&amp;acy;&amp;scy;&amp;scy;, &amp;Rcy;&amp;acy;&amp;bcy;&amp;ocy;&amp;chcy;&amp;acy;&amp;yacy; &amp;tcy;&amp;iecy;&amp;tcy;&amp;rcy;&amp;acy;&amp;dcy;&amp;softcy;, &amp;Kcy;&amp;acy;&amp;ncy;&amp;acy;&amp;kcy;&amp;icy;&amp;ncy;&amp;acy; &amp;Vcy;.&amp;Pcy;., &amp;Gcy;&amp;ocy;&amp;rcy;&amp;iecy;&amp;tscy;&amp;kcy;&amp;icy;&amp;jcy; &amp;Vcy;.&amp;Gcy;., 20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915275" y="5126038"/>
            <a:ext cx="944563" cy="137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260350"/>
            <a:ext cx="5616575" cy="8048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 учебного  плана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331913" y="1125538"/>
            <a:ext cx="7343775" cy="5181600"/>
          </a:xfrm>
        </p:spPr>
        <p:txBody>
          <a:bodyPr rtlCol="0" anchor="ctr"/>
          <a:lstStyle/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язык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Родной язык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Математика                    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Окружающий  </a:t>
            </a: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мир        </a:t>
            </a:r>
            <a:endParaRPr lang="ru-RU" sz="2800" b="1" kern="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ИЗО </a:t>
            </a:r>
            <a:endParaRPr lang="ru-RU" sz="2800" b="1" kern="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Физическая культура </a:t>
            </a:r>
            <a:endParaRPr lang="ru-RU" sz="2800" b="1" kern="0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</a:p>
          <a:p>
            <a:pPr defTabSz="914400" eaLnBrk="1" hangingPunct="1">
              <a:spcBef>
                <a:spcPct val="20000"/>
              </a:spcBef>
              <a:buClrTx/>
              <a:buFontTx/>
              <a:buChar char="•"/>
              <a:defRPr/>
            </a:pPr>
            <a:r>
              <a:rPr lang="ru-RU" sz="28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</a:t>
            </a:r>
          </a:p>
          <a:p>
            <a:pPr marL="0" indent="0" defTabSz="914400" eaLnBrk="1" hangingPunct="1">
              <a:spcBef>
                <a:spcPct val="20000"/>
              </a:spcBef>
              <a:buClrTx/>
              <a:buFont typeface="Times New Roman" panose="02020603050405020304" pitchFamily="18" charset="0"/>
              <a:buNone/>
              <a:defRPr/>
            </a:pPr>
            <a:endParaRPr lang="ru-RU" sz="3200" i="1" kern="0" dirty="0">
              <a:solidFill>
                <a:srgbClr val="FF0066"/>
              </a:solidFill>
            </a:endParaRPr>
          </a:p>
        </p:txBody>
      </p:sp>
      <p:pic>
        <p:nvPicPr>
          <p:cNvPr id="75779" name="Picture 35" descr="6a7199bc0f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3860800"/>
            <a:ext cx="24479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852488" y="765175"/>
            <a:ext cx="7823200" cy="471328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800" b="1" i="1" dirty="0">
              <a:solidFill>
                <a:srgbClr val="002060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i="1" dirty="0">
                <a:solidFill>
                  <a:srgbClr val="002060"/>
                </a:solidFill>
              </a:rPr>
              <a:t> </a:t>
            </a: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«Ступенчатый» режим обучения»</a:t>
            </a:r>
            <a:endParaRPr lang="ru-RU" altLang="ru-RU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полугодии уроки длятся - 35 минут,</a:t>
            </a:r>
            <a:endParaRPr lang="en-US" alt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 втором  - 40 минут 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Безотметочная система оценивания знаний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оправдано тем, что ребенок находится в самом начале учебного пути. К концу первого года обучения уже можно судить о той или иной степени успешности младшего школьника.                                                                </a:t>
            </a:r>
          </a:p>
          <a:p>
            <a:pPr algn="just">
              <a:defRPr/>
            </a:pP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классе </a:t>
            </a:r>
            <a:r>
              <a:rPr lang="ru-RU" altLang="ru-RU" sz="2000" b="1" u="sng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упор</a:t>
            </a:r>
            <a:r>
              <a:rPr lang="ru-RU" altLang="ru-RU" sz="20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делается на приобретение навыков учебного труда.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Домашние задания в 1 классе не задаются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каникулы в феврале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alt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755576" y="704850"/>
            <a:ext cx="7413699" cy="708025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заявлений осуществляется:</a:t>
            </a:r>
          </a:p>
        </p:txBody>
      </p:sp>
      <p:sp>
        <p:nvSpPr>
          <p:cNvPr id="57355" name="TextBox 2"/>
          <p:cNvSpPr txBox="1">
            <a:spLocks noChangeArrowheads="1"/>
          </p:cNvSpPr>
          <p:nvPr/>
        </p:nvSpPr>
        <p:spPr bwMode="auto">
          <a:xfrm>
            <a:off x="1158875" y="223838"/>
            <a:ext cx="72596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Способы подачи заявлений</a:t>
            </a:r>
          </a:p>
        </p:txBody>
      </p:sp>
      <p:pic>
        <p:nvPicPr>
          <p:cNvPr id="15" name="Рисунок 14" descr="2024-02-11_21-29-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7149530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58888" y="1268413"/>
            <a:ext cx="7343775" cy="3735387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-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программа «Разговоры о важном»</a:t>
            </a:r>
            <a:r>
              <a:rPr lang="ru-RU" sz="2400" dirty="0">
                <a:solidFill>
                  <a:srgbClr val="4B4BC1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- </a:t>
            </a:r>
            <a:r>
              <a:rPr lang="ru-RU" sz="2400" b="1" dirty="0" smtClean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развитие </a:t>
            </a:r>
            <a:r>
              <a:rPr lang="ru-RU" sz="2400" b="1" dirty="0">
                <a:solidFill>
                  <a:srgbClr val="4B4BC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личности школьников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 кружках и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секциях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ru-RU" sz="3200" i="1" dirty="0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350" y="260350"/>
            <a:ext cx="5616575" cy="804863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половина дня</a:t>
            </a:r>
            <a:endParaRPr lang="ru-RU" sz="3200" i="1" dirty="0">
              <a:solidFill>
                <a:srgbClr val="9900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368" y="197031"/>
            <a:ext cx="1112293" cy="885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Рисунок 5" descr="C:\Users\сарычевавн.471SPB\Desktop\My2TM7bGzm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8762" y="4509120"/>
            <a:ext cx="2827214" cy="211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b_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174"/>
            <a:ext cx="3004418" cy="2088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538" y="223838"/>
            <a:ext cx="1949450" cy="1611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898" name="Group 4"/>
          <p:cNvGrpSpPr>
            <a:grpSpLocks noChangeAspect="1"/>
          </p:cNvGrpSpPr>
          <p:nvPr/>
        </p:nvGrpSpPr>
        <p:grpSpPr bwMode="auto">
          <a:xfrm>
            <a:off x="-252413" y="4365625"/>
            <a:ext cx="7334251" cy="4052888"/>
            <a:chOff x="5102" y="3317"/>
            <a:chExt cx="8328" cy="3832"/>
          </a:xfrm>
        </p:grpSpPr>
        <p:sp>
          <p:nvSpPr>
            <p:cNvPr id="8090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5102" y="3444"/>
              <a:ext cx="8328" cy="3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80904" name="Picture 5" descr="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854" y="3317"/>
              <a:ext cx="1553" cy="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 bwMode="auto">
          <a:xfrm>
            <a:off x="5934075" y="2141538"/>
            <a:ext cx="3014663" cy="4441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ru-RU" sz="29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Специалисты:</a:t>
            </a: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педагог-психолог; 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учитель-логопед;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социальный педагог; 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14726" indent="-414726" hangingPunct="0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  <a:defRPr/>
            </a:pPr>
            <a:r>
              <a:rPr lang="ru-RU" sz="29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</a:t>
            </a:r>
            <a:endParaRPr lang="ru-RU" sz="29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1188" y="2109788"/>
            <a:ext cx="5113337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r>
              <a:rPr lang="ru-RU" altLang="ru-RU" sz="2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altLang="ru-RU" sz="22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психологического здоровья ребенка.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Коррекционно-развивающая помощь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при трудностях в освоении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программного материала и </a:t>
            </a:r>
          </a:p>
          <a:p>
            <a:r>
              <a:rPr lang="ru-RU" altLang="ru-RU" sz="22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состоянии дезадаптации.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8175" y="484188"/>
            <a:ext cx="63230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AE36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психолого-педагогического сопровождения</a:t>
            </a:r>
            <a:endParaRPr lang="ru-RU" sz="2800" i="1" dirty="0">
              <a:solidFill>
                <a:srgbClr val="AE361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1124744"/>
            <a:ext cx="7920037" cy="511187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  НАШЕЙ   ШКОЛЫ,   НА   КОТОРОМ   ВЫ  НАЙДЁТЕ   ВСЮ    ИНТЕРЕСУЮЩУЮ  ВАС ИНФОРМАЦИЮ :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https://sh-ukyrskaya-r138.gosweb.gosuslugi.ru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00113" y="3573463"/>
            <a:ext cx="77755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3600" b="1" kern="10" dirty="0">
              <a:solidFill>
                <a:srgbClr val="00006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539750" y="260350"/>
            <a:ext cx="7993063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Особенности </a:t>
            </a:r>
            <a:endParaRPr lang="en-US" sz="2800" b="1" dirty="0">
              <a:solidFill>
                <a:srgbClr val="84360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solidFill>
                  <a:srgbClr val="843606"/>
                </a:solidFill>
                <a:latin typeface="Times New Roman" pitchFamily="18" charset="0"/>
                <a:cs typeface="Times New Roman" pitchFamily="18" charset="0"/>
              </a:rPr>
              <a:t>подачи электронного заявления через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400" b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портал «Государственные и муниципальные услуги»</a:t>
            </a:r>
            <a:endParaRPr lang="en-US" sz="2400" b="1" dirty="0">
              <a:latin typeface="Times New Roman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827088" y="2492375"/>
            <a:ext cx="7885112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что 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зарегистрироваться на Портале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подачи электронного заявления необходимо заранее</a:t>
            </a:r>
            <a:r>
              <a:rPr lang="en-US" sz="2400" b="1" dirty="0">
                <a:solidFill>
                  <a:srgbClr val="EC1E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400" b="1" dirty="0">
              <a:solidFill>
                <a:srgbClr val="EC1E0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«Многофункциональный центр предоставления государственных и муниципальных услуг» 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заявление заполняется специалистами МФЦ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dirty="0">
                <a:solidFill>
                  <a:srgbClr val="EC1E0E"/>
                </a:solidFill>
              </a:rPr>
              <a:t>              </a:t>
            </a:r>
            <a:endParaRPr lang="ru-RU" sz="2400" b="1" dirty="0">
              <a:solidFill>
                <a:srgbClr val="EC1E0E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 idx="4294967295"/>
          </p:nvPr>
        </p:nvSpPr>
        <p:spPr>
          <a:xfrm>
            <a:off x="827088" y="476250"/>
            <a:ext cx="7707312" cy="1428750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Особенности подачи </a:t>
            </a:r>
            <a:r>
              <a:rPr lang="en-US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 электронного заявления через МФЦ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4294967295"/>
          </p:nvPr>
        </p:nvSpPr>
        <p:spPr>
          <a:xfrm>
            <a:off x="900113" y="1700213"/>
            <a:ext cx="7775575" cy="4176712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/>
              <a:t>    </a:t>
            </a:r>
            <a:r>
              <a:rPr lang="ru-RU" sz="2400" b="1">
                <a:solidFill>
                  <a:srgbClr val="EC1E0E"/>
                </a:solidFill>
                <a:latin typeface="Times New Roman" pitchFamily="18" charset="0"/>
                <a:cs typeface="Times New Roman" pitchFamily="18" charset="0"/>
              </a:rPr>
              <a:t>Родитель (законный представитель) предоставляет следующие документы: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Оригинал документа, удостоверяющего личность родителя (законного представителя), или оригинал документа, удостоверяющего личность иностранного гражданина;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Оригинал свидетельства о рождении ребёнка или документ, подтверждающий родство заявителя.</a:t>
            </a:r>
          </a:p>
          <a:p>
            <a:pPr>
              <a:buFont typeface="Wingdings 3" pitchFamily="18" charset="2"/>
              <a:buNone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81375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рямоугольник 3"/>
          <p:cNvSpPr>
            <a:spLocks noChangeArrowheads="1"/>
          </p:cNvSpPr>
          <p:nvPr/>
        </p:nvSpPr>
        <p:spPr bwMode="auto">
          <a:xfrm>
            <a:off x="1763713" y="358775"/>
            <a:ext cx="6767512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660525" y="3175000"/>
            <a:ext cx="6770688" cy="5000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581AA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581AA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000" b="1" dirty="0" err="1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Укырская</a:t>
            </a:r>
            <a:r>
              <a:rPr lang="ru-RU" sz="2000" b="1" dirty="0" smtClean="0">
                <a:solidFill>
                  <a:srgbClr val="843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  <a:endParaRPr lang="ru-RU" sz="2000" b="1" dirty="0">
              <a:solidFill>
                <a:srgbClr val="843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9" name="TextBox 4"/>
          <p:cNvSpPr txBox="1">
            <a:spLocks noChangeArrowheads="1"/>
          </p:cNvSpPr>
          <p:nvPr/>
        </p:nvSpPr>
        <p:spPr bwMode="auto">
          <a:xfrm>
            <a:off x="1116013" y="5056188"/>
            <a:ext cx="7632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__________________________________________________________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70000" y="876300"/>
            <a:ext cx="7272338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 этап ( 01апреля 2024 - 30 июня 2024)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подача заявлений гражданами, чьи дети имеют преимущественное право при приеме в образовательную организацию (региональная и федеральная льгота) и дети проживающие на закреплённой территории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Заголовок 1"/>
          <p:cNvSpPr>
            <a:spLocks noGrp="1"/>
          </p:cNvSpPr>
          <p:nvPr>
            <p:ph type="title"/>
          </p:nvPr>
        </p:nvSpPr>
        <p:spPr>
          <a:xfrm>
            <a:off x="1331913" y="333375"/>
            <a:ext cx="7777162" cy="958850"/>
          </a:xfrm>
        </p:spPr>
        <p:txBody>
          <a:bodyPr/>
          <a:lstStyle/>
          <a:p>
            <a:pPr algn="ctr"/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Категории детей, имеющих преимущественное право при зачислении в 1 класс</a:t>
            </a:r>
            <a:b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Объект 2"/>
          <p:cNvSpPr>
            <a:spLocks noGrp="1"/>
          </p:cNvSpPr>
          <p:nvPr>
            <p:ph idx="1"/>
          </p:nvPr>
        </p:nvSpPr>
        <p:spPr>
          <a:xfrm>
            <a:off x="900113" y="1196975"/>
            <a:ext cx="8208962" cy="4464050"/>
          </a:xfrm>
        </p:spPr>
        <p:txBody>
          <a:bodyPr/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военнослужащих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(Федеральный закон от 27.05.1998 № 76-ФЗ </a:t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latin typeface="Times New Roman" pitchFamily="18" charset="0"/>
                <a:cs typeface="Times New Roman" pitchFamily="18" charset="0"/>
              </a:rPr>
              <a:t>«О статусе военнослужащих» ст. 19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полиции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07.02.2011 № 3-ФЗ «О полиции» ст. 46 п. 6)</a:t>
            </a:r>
          </a:p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Дети сотрудников некоторых органов исполнительной власти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отдельных законодательные акты РФ» ст. 3 п. 14)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Полнородные и неполнородные брат и (или) сестра, которые обучаются в данной общеобразовательной организации (ФЗ от 02.07.2021 №310-ФЗ «О внесении изменений в ст.54 Семейного кодекса РФ и ст.36и 67 ФЗ «Об образовании в РФ»</a:t>
            </a:r>
          </a:p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родитель которых занимает штатную должность в данной общеобразовательной организации (распоряжение комитета по образованию СПБ от 18.11.2014 № 5208-р)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Прямоугольник 1"/>
          <p:cNvSpPr>
            <a:spLocks noChangeArrowheads="1"/>
          </p:cNvSpPr>
          <p:nvPr/>
        </p:nvSpPr>
        <p:spPr bwMode="auto">
          <a:xfrm>
            <a:off x="1692275" y="1484313"/>
            <a:ext cx="72009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этап (с 06 июля 2024 – 05 сентября 2024) 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 подача заявлений гражданами, чьи дети </a:t>
            </a:r>
          </a:p>
          <a:p>
            <a:pPr marL="609600" indent="-609600"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4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проживают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закрепленной территории </a:t>
            </a:r>
          </a:p>
        </p:txBody>
      </p:sp>
      <p:sp>
        <p:nvSpPr>
          <p:cNvPr id="64514" name="Прямоугольник 2"/>
          <p:cNvSpPr>
            <a:spLocks noChangeArrowheads="1"/>
          </p:cNvSpPr>
          <p:nvPr/>
        </p:nvSpPr>
        <p:spPr bwMode="auto">
          <a:xfrm>
            <a:off x="1187450" y="3500438"/>
            <a:ext cx="72723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критерии приёма – </a:t>
            </a:r>
          </a:p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наличие свободных мест!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5" name="Прямоугольник 3"/>
          <p:cNvSpPr>
            <a:spLocks noChangeArrowheads="1"/>
          </p:cNvSpPr>
          <p:nvPr/>
        </p:nvSpPr>
        <p:spPr bwMode="auto">
          <a:xfrm>
            <a:off x="1692275" y="417513"/>
            <a:ext cx="676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Этапы подачи заявлений </a:t>
            </a:r>
            <a:endParaRPr lang="en-US" sz="2800" b="1">
              <a:solidFill>
                <a:srgbClr val="9A2F1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358775" y="0"/>
            <a:ext cx="87852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</a:t>
            </a:r>
            <a:b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rgbClr val="9A2F1A"/>
                </a:solidFill>
                <a:latin typeface="Times New Roman" pitchFamily="18" charset="0"/>
                <a:cs typeface="Times New Roman" pitchFamily="18" charset="0"/>
              </a:rPr>
              <a:t>в образовательную организацию 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58775" y="1196975"/>
            <a:ext cx="84264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dirty="0">
                <a:latin typeface="Sylfaen" pitchFamily="18" charset="0"/>
              </a:rPr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после получения родителем       приглашения в образовательную организацию с указанием даты и времени приема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следующие сроки: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этапе – не ранее 30 дней с даты начала приема,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позднее  30 июня текущего года;</a:t>
            </a: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 этапе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10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начала приема, 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 30 дней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подачи заявления;</a:t>
            </a:r>
          </a:p>
          <a:p>
            <a:pPr marL="342900" indent="-342900" algn="just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Дата и время подачи заявления не имеет значения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2_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1088</Words>
  <Application>Microsoft Office PowerPoint</Application>
  <PresentationFormat>Экран (4:3)</PresentationFormat>
  <Paragraphs>168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SimSun</vt:lpstr>
      <vt:lpstr>SimSun-ExtB</vt:lpstr>
      <vt:lpstr>Arial</vt:lpstr>
      <vt:lpstr>ArialMT</vt:lpstr>
      <vt:lpstr>Calibri</vt:lpstr>
      <vt:lpstr>Candara</vt:lpstr>
      <vt:lpstr>Century Gothic</vt:lpstr>
      <vt:lpstr>Sylfaen</vt:lpstr>
      <vt:lpstr>Times New Roman</vt:lpstr>
      <vt:lpstr>Wingdings</vt:lpstr>
      <vt:lpstr>Wingdings 3</vt:lpstr>
      <vt:lpstr>Легкий дым</vt:lpstr>
      <vt:lpstr>2_Легкий дым</vt:lpstr>
      <vt:lpstr>Презентация PowerPoint</vt:lpstr>
      <vt:lpstr>Презентация PowerPoint</vt:lpstr>
      <vt:lpstr>Презентация PowerPoint</vt:lpstr>
      <vt:lpstr>Особенности подачи   электронного заявления через МФЦ</vt:lpstr>
      <vt:lpstr>Презентация PowerPoint</vt:lpstr>
      <vt:lpstr>Презентация PowerPoint</vt:lpstr>
      <vt:lpstr>Категории детей, имеющих преимущественное право при зачислении в 1 класс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Обновлённые стандарты ФГОС </vt:lpstr>
      <vt:lpstr>Презентация PowerPoint</vt:lpstr>
      <vt:lpstr>Презентация PowerPoint</vt:lpstr>
      <vt:lpstr>Предметы  учебного  плана</vt:lpstr>
      <vt:lpstr>Презентация PowerPoint</vt:lpstr>
      <vt:lpstr>Презентация PowerPoint</vt:lpstr>
      <vt:lpstr>Презентация PowerPoint</vt:lpstr>
      <vt:lpstr>САЙТ   НАШЕЙ   ШКОЛЫ,   НА   КОТОРОМ   ВЫ  НАЙДЁТЕ   ВСЮ    ИНТЕРЕСУЮЩУЮ  ВАС ИНФОРМАЦИЮ :   https://sh-ukyrskaya-r138.gosweb.gosuslugi.ru/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2</cp:revision>
  <dcterms:created xsi:type="dcterms:W3CDTF">2024-02-11T18:41:29Z</dcterms:created>
  <dcterms:modified xsi:type="dcterms:W3CDTF">2024-03-22T02:45:32Z</dcterms:modified>
</cp:coreProperties>
</file>