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6858000" cy="9906000" type="A4"/>
  <p:notesSz cx="6858000" cy="9906000"/>
  <p:defaultTextStyle>
    <a:defPPr>
      <a:defRPr kern="0"/>
    </a:def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0" d="100"/>
          <a:sy n="60" d="100"/>
        </p:scale>
        <p:origin x="-3702" y="-7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14350" y="3070861"/>
            <a:ext cx="5829300" cy="4154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028700" y="5547361"/>
            <a:ext cx="480060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10/28/2024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700" b="0" i="0">
                <a:solidFill>
                  <a:srgbClr val="A6B727"/>
                </a:solidFill>
                <a:latin typeface="Corbel"/>
                <a:cs typeface="Corbe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10/28/2024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700" b="0" i="0">
                <a:solidFill>
                  <a:srgbClr val="A6B727"/>
                </a:solidFill>
                <a:latin typeface="Corbel"/>
                <a:cs typeface="Corbe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42900" y="2278381"/>
            <a:ext cx="298323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531870" y="2278381"/>
            <a:ext cx="298323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10/28/2024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700" b="0" i="0">
                <a:solidFill>
                  <a:srgbClr val="A6B727"/>
                </a:solidFill>
                <a:latin typeface="Corbel"/>
                <a:cs typeface="Corbe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10/28/2024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10/28/2024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6858000" cy="9906000"/>
          </a:xfrm>
          <a:custGeom>
            <a:avLst/>
            <a:gdLst/>
            <a:ahLst/>
            <a:cxnLst/>
            <a:rect l="l" t="t" r="r" b="b"/>
            <a:pathLst>
              <a:path w="6858000" h="9906000">
                <a:moveTo>
                  <a:pt x="6858000" y="0"/>
                </a:moveTo>
                <a:lnTo>
                  <a:pt x="0" y="0"/>
                </a:lnTo>
                <a:lnTo>
                  <a:pt x="0" y="9906000"/>
                </a:lnTo>
                <a:lnTo>
                  <a:pt x="6858000" y="9906000"/>
                </a:lnTo>
                <a:lnTo>
                  <a:pt x="6858000" y="0"/>
                </a:lnTo>
                <a:close/>
              </a:path>
            </a:pathLst>
          </a:custGeom>
          <a:solidFill>
            <a:srgbClr val="A6B72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137160" y="263652"/>
            <a:ext cx="6583680" cy="9378950"/>
          </a:xfrm>
          <a:custGeom>
            <a:avLst/>
            <a:gdLst/>
            <a:ahLst/>
            <a:cxnLst/>
            <a:rect l="l" t="t" r="r" b="b"/>
            <a:pathLst>
              <a:path w="6583680" h="9378950">
                <a:moveTo>
                  <a:pt x="6583680" y="0"/>
                </a:moveTo>
                <a:lnTo>
                  <a:pt x="0" y="0"/>
                </a:lnTo>
                <a:lnTo>
                  <a:pt x="0" y="9378696"/>
                </a:lnTo>
                <a:lnTo>
                  <a:pt x="6583680" y="9378696"/>
                </a:lnTo>
                <a:lnTo>
                  <a:pt x="658368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842111" y="347218"/>
            <a:ext cx="5173776" cy="4154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700" b="0" i="0">
                <a:solidFill>
                  <a:srgbClr val="A6B727"/>
                </a:solidFill>
                <a:latin typeface="Corbel"/>
                <a:cs typeface="Corbe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261137" y="1611375"/>
            <a:ext cx="631190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331720" y="9212581"/>
            <a:ext cx="219456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42900" y="9212581"/>
            <a:ext cx="157734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10/28/2024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4937760" y="9212581"/>
            <a:ext cx="157734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6858000" cy="9906000"/>
          </a:xfrm>
          <a:custGeom>
            <a:avLst/>
            <a:gdLst/>
            <a:ahLst/>
            <a:cxnLst/>
            <a:rect l="l" t="t" r="r" b="b"/>
            <a:pathLst>
              <a:path w="6858000" h="9906000">
                <a:moveTo>
                  <a:pt x="6858000" y="0"/>
                </a:moveTo>
                <a:lnTo>
                  <a:pt x="0" y="0"/>
                </a:lnTo>
                <a:lnTo>
                  <a:pt x="0" y="9906000"/>
                </a:lnTo>
                <a:lnTo>
                  <a:pt x="6858000" y="9906000"/>
                </a:lnTo>
                <a:lnTo>
                  <a:pt x="6858000" y="0"/>
                </a:lnTo>
                <a:close/>
              </a:path>
            </a:pathLst>
          </a:custGeom>
          <a:solidFill>
            <a:srgbClr val="A6B72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37160" y="263652"/>
            <a:ext cx="6583680" cy="9378950"/>
          </a:xfrm>
          <a:custGeom>
            <a:avLst/>
            <a:gdLst/>
            <a:ahLst/>
            <a:cxnLst/>
            <a:rect l="l" t="t" r="r" b="b"/>
            <a:pathLst>
              <a:path w="6583680" h="9378950">
                <a:moveTo>
                  <a:pt x="0" y="9378696"/>
                </a:moveTo>
                <a:lnTo>
                  <a:pt x="6583680" y="9378696"/>
                </a:lnTo>
                <a:lnTo>
                  <a:pt x="6583680" y="0"/>
                </a:lnTo>
                <a:lnTo>
                  <a:pt x="0" y="0"/>
                </a:lnTo>
                <a:lnTo>
                  <a:pt x="0" y="9378696"/>
                </a:lnTo>
                <a:close/>
              </a:path>
            </a:pathLst>
          </a:custGeom>
          <a:ln w="12699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113282" y="5394197"/>
            <a:ext cx="4629150" cy="0"/>
          </a:xfrm>
          <a:custGeom>
            <a:avLst/>
            <a:gdLst/>
            <a:ahLst/>
            <a:cxnLst/>
            <a:rect l="l" t="t" r="r" b="b"/>
            <a:pathLst>
              <a:path w="4629150">
                <a:moveTo>
                  <a:pt x="0" y="0"/>
                </a:moveTo>
                <a:lnTo>
                  <a:pt x="4629150" y="0"/>
                </a:lnTo>
              </a:path>
            </a:pathLst>
          </a:custGeom>
          <a:ln w="9999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396240" y="2197608"/>
            <a:ext cx="6004560" cy="1734449"/>
          </a:xfrm>
          <a:prstGeom prst="rect">
            <a:avLst/>
          </a:prstGeom>
          <a:solidFill>
            <a:srgbClr val="FFFFFF"/>
          </a:solidFill>
        </p:spPr>
        <p:txBody>
          <a:bodyPr vert="horz" wrap="square" lIns="0" tIns="63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5"/>
              </a:spcBef>
            </a:pPr>
            <a:endParaRPr sz="3600">
              <a:latin typeface="Times New Roman"/>
              <a:cs typeface="Times New Roman"/>
            </a:endParaRPr>
          </a:p>
          <a:p>
            <a:pPr marL="911225" marR="405130" indent="-499109">
              <a:lnSpc>
                <a:spcPts val="4580"/>
              </a:lnSpc>
            </a:pPr>
            <a:r>
              <a:rPr sz="4500" b="1" spc="-20" dirty="0">
                <a:latin typeface="Corbel"/>
                <a:cs typeface="Corbel"/>
              </a:rPr>
              <a:t>ГОТОВИМСЯ</a:t>
            </a:r>
            <a:r>
              <a:rPr sz="4500" b="1" spc="-120" dirty="0">
                <a:latin typeface="Corbel"/>
                <a:cs typeface="Corbel"/>
              </a:rPr>
              <a:t> </a:t>
            </a:r>
            <a:r>
              <a:rPr sz="4500" b="1" dirty="0">
                <a:latin typeface="Corbel"/>
                <a:cs typeface="Corbel"/>
              </a:rPr>
              <a:t>К</a:t>
            </a:r>
            <a:r>
              <a:rPr sz="4500" b="1" spc="-229" dirty="0">
                <a:latin typeface="Corbel"/>
                <a:cs typeface="Corbel"/>
              </a:rPr>
              <a:t> </a:t>
            </a:r>
            <a:r>
              <a:rPr sz="4500" b="1" spc="-35" dirty="0">
                <a:latin typeface="Corbel"/>
                <a:cs typeface="Corbel"/>
              </a:rPr>
              <a:t>ОГЭ. </a:t>
            </a:r>
            <a:r>
              <a:rPr sz="4500" b="1" spc="-20" dirty="0">
                <a:latin typeface="Corbel"/>
                <a:cs typeface="Corbel"/>
              </a:rPr>
              <a:t>РУССКИЙ</a:t>
            </a:r>
            <a:r>
              <a:rPr sz="4500" b="1" spc="-155" dirty="0">
                <a:latin typeface="Corbel"/>
                <a:cs typeface="Corbel"/>
              </a:rPr>
              <a:t> </a:t>
            </a:r>
            <a:r>
              <a:rPr sz="4500" b="1" spc="-20" dirty="0">
                <a:latin typeface="Corbel"/>
                <a:cs typeface="Corbel"/>
              </a:rPr>
              <a:t>ЯЗЫК</a:t>
            </a:r>
            <a:endParaRPr sz="4500">
              <a:latin typeface="Corbel"/>
              <a:cs typeface="Corbel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2165605" y="922020"/>
            <a:ext cx="2464435" cy="423193"/>
          </a:xfrm>
          <a:prstGeom prst="rect">
            <a:avLst/>
          </a:prstGeom>
          <a:solidFill>
            <a:srgbClr val="FFFFFF"/>
          </a:solidFill>
        </p:spPr>
        <p:txBody>
          <a:bodyPr vert="horz" wrap="square" lIns="0" tIns="0" rIns="0" bIns="0" rtlCol="0">
            <a:spAutoFit/>
          </a:bodyPr>
          <a:lstStyle/>
          <a:p>
            <a:pPr marL="3175" algn="ctr">
              <a:lnSpc>
                <a:spcPts val="3304"/>
              </a:lnSpc>
            </a:pPr>
            <a:r>
              <a:rPr sz="3200" b="1" spc="-20" dirty="0">
                <a:solidFill>
                  <a:srgbClr val="C00000"/>
                </a:solidFill>
                <a:latin typeface="Corbel"/>
                <a:cs typeface="Corbel"/>
              </a:rPr>
              <a:t>2025</a:t>
            </a:r>
            <a:endParaRPr sz="3200">
              <a:latin typeface="Corbel"/>
              <a:cs typeface="Corbe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57200" y="6348984"/>
            <a:ext cx="6004560" cy="1433726"/>
          </a:xfrm>
          <a:prstGeom prst="rect">
            <a:avLst/>
          </a:prstGeom>
          <a:solidFill>
            <a:srgbClr val="FFFFFF"/>
          </a:solidFill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2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2000" smtClean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900" smtClean="0">
              <a:latin typeface="Times New Roman"/>
              <a:cs typeface="Times New Roman"/>
            </a:endParaRPr>
          </a:p>
          <a:p>
            <a:pPr marL="2135505" marR="763905" indent="-1365885">
              <a:lnSpc>
                <a:spcPts val="2039"/>
              </a:lnSpc>
            </a:pPr>
            <a:r>
              <a:rPr sz="2000" b="1" spc="-10" smtClean="0">
                <a:latin typeface="Corbel"/>
                <a:cs typeface="Corbel"/>
              </a:rPr>
              <a:t>ИЗМЕНЕНИЯ</a:t>
            </a:r>
            <a:r>
              <a:rPr sz="2000" b="1" spc="-10" dirty="0">
                <a:latin typeface="Corbel"/>
                <a:cs typeface="Corbel"/>
              </a:rPr>
              <a:t>,</a:t>
            </a:r>
            <a:r>
              <a:rPr sz="2000" b="1" spc="-90" dirty="0">
                <a:latin typeface="Corbel"/>
                <a:cs typeface="Corbel"/>
              </a:rPr>
              <a:t> </a:t>
            </a:r>
            <a:r>
              <a:rPr sz="2000" b="1" spc="-20" dirty="0">
                <a:latin typeface="Corbel"/>
                <a:cs typeface="Corbel"/>
              </a:rPr>
              <a:t>СТРУКТУРА,</a:t>
            </a:r>
            <a:r>
              <a:rPr sz="2000" b="1" spc="40" dirty="0">
                <a:latin typeface="Corbel"/>
                <a:cs typeface="Corbel"/>
              </a:rPr>
              <a:t> </a:t>
            </a:r>
            <a:r>
              <a:rPr sz="2000" b="1" spc="-10" dirty="0">
                <a:latin typeface="Corbel"/>
                <a:cs typeface="Corbel"/>
              </a:rPr>
              <a:t>КРИТЕРИИ ОЦЕНИВАНИЯ</a:t>
            </a:r>
            <a:endParaRPr sz="2000">
              <a:latin typeface="Corbel"/>
              <a:cs typeface="Corbel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18516" y="488951"/>
            <a:ext cx="5315585" cy="47448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000" dirty="0"/>
              <a:t>Критерии</a:t>
            </a:r>
            <a:r>
              <a:rPr sz="3000" spc="-75" dirty="0"/>
              <a:t> </a:t>
            </a:r>
            <a:r>
              <a:rPr sz="3000" dirty="0"/>
              <a:t>оценивания</a:t>
            </a:r>
            <a:r>
              <a:rPr sz="3000" spc="-20" dirty="0"/>
              <a:t> </a:t>
            </a:r>
            <a:r>
              <a:rPr sz="3000" dirty="0"/>
              <a:t>по</a:t>
            </a:r>
            <a:r>
              <a:rPr sz="3000" spc="-140" dirty="0"/>
              <a:t> </a:t>
            </a:r>
            <a:r>
              <a:rPr sz="3000" spc="-20" dirty="0"/>
              <a:t>ФИПИ</a:t>
            </a:r>
            <a:endParaRPr sz="3000"/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261138" y="1611375"/>
          <a:ext cx="6299200" cy="686942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311140"/>
                <a:gridCol w="988060"/>
              </a:tblGrid>
              <a:tr h="639445">
                <a:tc gridSpan="2">
                  <a:txBody>
                    <a:bodyPr/>
                    <a:lstStyle/>
                    <a:p>
                      <a:pPr marL="2233930" marR="608965" indent="-1616075">
                        <a:lnSpc>
                          <a:spcPct val="100000"/>
                        </a:lnSpc>
                        <a:spcBef>
                          <a:spcPts val="244"/>
                        </a:spcBef>
                      </a:pPr>
                      <a:r>
                        <a:rPr sz="1700" b="1" spc="-10" dirty="0">
                          <a:solidFill>
                            <a:srgbClr val="AB3B18"/>
                          </a:solidFill>
                          <a:latin typeface="Corbel"/>
                          <a:cs typeface="Corbel"/>
                        </a:rPr>
                        <a:t>13.3.</a:t>
                      </a:r>
                      <a:r>
                        <a:rPr sz="1700" b="1" spc="-95" dirty="0">
                          <a:solidFill>
                            <a:srgbClr val="AB3B18"/>
                          </a:solidFill>
                          <a:latin typeface="Corbel"/>
                          <a:cs typeface="Corbel"/>
                        </a:rPr>
                        <a:t> </a:t>
                      </a:r>
                      <a:r>
                        <a:rPr sz="1700" b="1" spc="-10" dirty="0">
                          <a:solidFill>
                            <a:srgbClr val="AB3B18"/>
                          </a:solidFill>
                          <a:latin typeface="Corbel"/>
                          <a:cs typeface="Corbel"/>
                        </a:rPr>
                        <a:t>Сочинение-</a:t>
                      </a:r>
                      <a:r>
                        <a:rPr sz="1700" b="1" dirty="0">
                          <a:solidFill>
                            <a:srgbClr val="AB3B18"/>
                          </a:solidFill>
                          <a:latin typeface="Corbel"/>
                          <a:cs typeface="Corbel"/>
                        </a:rPr>
                        <a:t>рассуждение</a:t>
                      </a:r>
                      <a:r>
                        <a:rPr sz="1700" b="1" spc="-30" dirty="0">
                          <a:solidFill>
                            <a:srgbClr val="AB3B18"/>
                          </a:solidFill>
                          <a:latin typeface="Corbel"/>
                          <a:cs typeface="Corbel"/>
                        </a:rPr>
                        <a:t> </a:t>
                      </a:r>
                      <a:r>
                        <a:rPr sz="1700" b="1" dirty="0">
                          <a:solidFill>
                            <a:srgbClr val="AB3B18"/>
                          </a:solidFill>
                          <a:latin typeface="Corbel"/>
                          <a:cs typeface="Corbel"/>
                        </a:rPr>
                        <a:t>на</a:t>
                      </a:r>
                      <a:r>
                        <a:rPr sz="1700" b="1" spc="-30" dirty="0">
                          <a:solidFill>
                            <a:srgbClr val="AB3B18"/>
                          </a:solidFill>
                          <a:latin typeface="Corbel"/>
                          <a:cs typeface="Corbel"/>
                        </a:rPr>
                        <a:t> </a:t>
                      </a:r>
                      <a:r>
                        <a:rPr sz="1700" b="1" dirty="0">
                          <a:solidFill>
                            <a:srgbClr val="AB3B18"/>
                          </a:solidFill>
                          <a:latin typeface="Corbel"/>
                          <a:cs typeface="Corbel"/>
                        </a:rPr>
                        <a:t>тему,</a:t>
                      </a:r>
                      <a:r>
                        <a:rPr sz="1700" b="1" spc="-10" dirty="0">
                          <a:solidFill>
                            <a:srgbClr val="AB3B18"/>
                          </a:solidFill>
                          <a:latin typeface="Corbel"/>
                          <a:cs typeface="Corbel"/>
                        </a:rPr>
                        <a:t> связанную </a:t>
                      </a:r>
                      <a:r>
                        <a:rPr sz="1700" b="1" dirty="0">
                          <a:solidFill>
                            <a:srgbClr val="AB3B18"/>
                          </a:solidFill>
                          <a:latin typeface="Corbel"/>
                          <a:cs typeface="Corbel"/>
                        </a:rPr>
                        <a:t>с</a:t>
                      </a:r>
                      <a:r>
                        <a:rPr sz="1700" b="1" spc="-5" dirty="0">
                          <a:solidFill>
                            <a:srgbClr val="AB3B18"/>
                          </a:solidFill>
                          <a:latin typeface="Corbel"/>
                          <a:cs typeface="Corbel"/>
                        </a:rPr>
                        <a:t> </a:t>
                      </a:r>
                      <a:r>
                        <a:rPr sz="1700" b="1" dirty="0">
                          <a:solidFill>
                            <a:srgbClr val="AB3B18"/>
                          </a:solidFill>
                          <a:latin typeface="Corbel"/>
                          <a:cs typeface="Corbel"/>
                        </a:rPr>
                        <a:t>анализом</a:t>
                      </a:r>
                      <a:r>
                        <a:rPr sz="1700" b="1" spc="-5" dirty="0">
                          <a:solidFill>
                            <a:srgbClr val="AB3B18"/>
                          </a:solidFill>
                          <a:latin typeface="Corbel"/>
                          <a:cs typeface="Corbel"/>
                        </a:rPr>
                        <a:t> </a:t>
                      </a:r>
                      <a:r>
                        <a:rPr sz="1700" b="1" spc="-10" dirty="0">
                          <a:solidFill>
                            <a:srgbClr val="AB3B18"/>
                          </a:solidFill>
                          <a:latin typeface="Corbel"/>
                          <a:cs typeface="Corbel"/>
                        </a:rPr>
                        <a:t>текста</a:t>
                      </a:r>
                      <a:endParaRPr sz="1700">
                        <a:latin typeface="Corbel"/>
                        <a:cs typeface="Corbel"/>
                      </a:endParaRPr>
                    </a:p>
                  </a:txBody>
                  <a:tcPr marL="0" marR="0" marT="31113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A6B72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334645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60"/>
                        </a:spcBef>
                      </a:pPr>
                      <a:r>
                        <a:rPr sz="1600" b="1" dirty="0">
                          <a:latin typeface="Corbel"/>
                          <a:cs typeface="Corbel"/>
                        </a:rPr>
                        <a:t>С3К1.</a:t>
                      </a:r>
                      <a:r>
                        <a:rPr sz="1600" b="1" spc="-55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600" b="1" spc="-10" dirty="0">
                          <a:latin typeface="Corbel"/>
                          <a:cs typeface="Corbel"/>
                        </a:rPr>
                        <a:t>Понимание</a:t>
                      </a:r>
                      <a:r>
                        <a:rPr sz="1600" b="1" spc="-35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600" b="1" dirty="0">
                          <a:latin typeface="Corbel"/>
                          <a:cs typeface="Corbel"/>
                        </a:rPr>
                        <a:t>смысла</a:t>
                      </a:r>
                      <a:r>
                        <a:rPr sz="1600" b="1" spc="-45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600" b="1" spc="-10" dirty="0">
                          <a:latin typeface="Corbel"/>
                          <a:cs typeface="Corbel"/>
                        </a:rPr>
                        <a:t>отрывка</a:t>
                      </a:r>
                      <a:endParaRPr sz="1600">
                        <a:latin typeface="Corbel"/>
                        <a:cs typeface="Corbel"/>
                      </a:endParaRPr>
                    </a:p>
                  </a:txBody>
                  <a:tcPr marL="0" marR="0" marT="3302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0E6CD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260"/>
                        </a:spcBef>
                      </a:pPr>
                      <a:r>
                        <a:rPr sz="1600" b="1" spc="-10" dirty="0">
                          <a:latin typeface="Corbel"/>
                          <a:cs typeface="Corbel"/>
                        </a:rPr>
                        <a:t>Баллы</a:t>
                      </a:r>
                      <a:endParaRPr sz="1600">
                        <a:latin typeface="Corbel"/>
                        <a:cs typeface="Corbel"/>
                      </a:endParaRPr>
                    </a:p>
                  </a:txBody>
                  <a:tcPr marL="0" marR="0" marT="3302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0E6CD"/>
                    </a:solidFill>
                  </a:tcPr>
                </a:tc>
              </a:tr>
              <a:tr h="372745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sz="1400" dirty="0">
                          <a:latin typeface="Corbel"/>
                          <a:cs typeface="Corbel"/>
                        </a:rPr>
                        <a:t>Ученик</a:t>
                      </a:r>
                      <a:r>
                        <a:rPr sz="1400" spc="-25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400" dirty="0">
                          <a:latin typeface="Corbel"/>
                          <a:cs typeface="Corbel"/>
                        </a:rPr>
                        <a:t>дал</a:t>
                      </a:r>
                      <a:r>
                        <a:rPr sz="1400" spc="5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400" spc="-10" dirty="0">
                          <a:latin typeface="Corbel"/>
                          <a:cs typeface="Corbel"/>
                        </a:rPr>
                        <a:t>определение</a:t>
                      </a:r>
                      <a:r>
                        <a:rPr sz="1400" spc="-5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400" dirty="0">
                          <a:latin typeface="Corbel"/>
                          <a:cs typeface="Corbel"/>
                        </a:rPr>
                        <a:t>и</a:t>
                      </a:r>
                      <a:r>
                        <a:rPr sz="1400" spc="5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400" spc="-10" dirty="0">
                          <a:latin typeface="Corbel"/>
                          <a:cs typeface="Corbel"/>
                        </a:rPr>
                        <a:t>прокомментировал</a:t>
                      </a:r>
                      <a:r>
                        <a:rPr sz="1400" spc="5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400" spc="-25" dirty="0">
                          <a:latin typeface="Corbel"/>
                          <a:cs typeface="Corbel"/>
                        </a:rPr>
                        <a:t>его</a:t>
                      </a:r>
                      <a:endParaRPr sz="1400">
                        <a:latin typeface="Corbel"/>
                        <a:cs typeface="Corbel"/>
                      </a:endParaRPr>
                    </a:p>
                  </a:txBody>
                  <a:tcPr marL="0" marR="0" marT="3429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0F3E8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sz="1400" b="1" dirty="0">
                          <a:latin typeface="Corbel"/>
                          <a:cs typeface="Corbel"/>
                        </a:rPr>
                        <a:t>1</a:t>
                      </a:r>
                      <a:endParaRPr sz="1400">
                        <a:latin typeface="Corbel"/>
                        <a:cs typeface="Corbel"/>
                      </a:endParaRPr>
                    </a:p>
                  </a:txBody>
                  <a:tcPr marL="0" marR="0" marT="3429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0F3E8"/>
                    </a:solidFill>
                  </a:tcPr>
                </a:tc>
              </a:tr>
              <a:tr h="528320">
                <a:tc>
                  <a:txBody>
                    <a:bodyPr/>
                    <a:lstStyle/>
                    <a:p>
                      <a:pPr marL="91440" marR="205740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sz="1400" dirty="0">
                          <a:latin typeface="Corbel"/>
                          <a:cs typeface="Corbel"/>
                        </a:rPr>
                        <a:t>Ученик</a:t>
                      </a:r>
                      <a:r>
                        <a:rPr sz="1400" spc="-50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400" dirty="0">
                          <a:latin typeface="Corbel"/>
                          <a:cs typeface="Corbel"/>
                        </a:rPr>
                        <a:t>дал</a:t>
                      </a:r>
                      <a:r>
                        <a:rPr sz="1400" spc="-10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400" dirty="0">
                          <a:latin typeface="Corbel"/>
                          <a:cs typeface="Corbel"/>
                        </a:rPr>
                        <a:t>неверное</a:t>
                      </a:r>
                      <a:r>
                        <a:rPr sz="1400" spc="5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400" spc="-10" dirty="0">
                          <a:latin typeface="Corbel"/>
                          <a:cs typeface="Corbel"/>
                        </a:rPr>
                        <a:t>определение</a:t>
                      </a:r>
                      <a:r>
                        <a:rPr sz="1400" spc="-15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400" dirty="0">
                          <a:latin typeface="Corbel"/>
                          <a:cs typeface="Corbel"/>
                        </a:rPr>
                        <a:t>/</a:t>
                      </a:r>
                      <a:r>
                        <a:rPr sz="1400" spc="-45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400" dirty="0">
                          <a:latin typeface="Corbel"/>
                          <a:cs typeface="Corbel"/>
                        </a:rPr>
                        <a:t>Ученик</a:t>
                      </a:r>
                      <a:r>
                        <a:rPr sz="1400" spc="-35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400" dirty="0">
                          <a:latin typeface="Corbel"/>
                          <a:cs typeface="Corbel"/>
                        </a:rPr>
                        <a:t>дал</a:t>
                      </a:r>
                      <a:r>
                        <a:rPr sz="1400" spc="-15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400" spc="-10" dirty="0">
                          <a:latin typeface="Corbel"/>
                          <a:cs typeface="Corbel"/>
                        </a:rPr>
                        <a:t>определение,</a:t>
                      </a:r>
                      <a:r>
                        <a:rPr sz="1400" spc="-5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400" spc="-25" dirty="0">
                          <a:latin typeface="Corbel"/>
                          <a:cs typeface="Corbel"/>
                        </a:rPr>
                        <a:t>но </a:t>
                      </a:r>
                      <a:r>
                        <a:rPr sz="1400" dirty="0">
                          <a:latin typeface="Corbel"/>
                          <a:cs typeface="Corbel"/>
                        </a:rPr>
                        <a:t>не</a:t>
                      </a:r>
                      <a:r>
                        <a:rPr sz="1400" spc="10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400" spc="-10" dirty="0">
                          <a:latin typeface="Corbel"/>
                          <a:cs typeface="Corbel"/>
                        </a:rPr>
                        <a:t>прокомментировал</a:t>
                      </a:r>
                      <a:r>
                        <a:rPr sz="1400" spc="10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400" dirty="0">
                          <a:latin typeface="Corbel"/>
                          <a:cs typeface="Corbel"/>
                        </a:rPr>
                        <a:t>его /</a:t>
                      </a:r>
                      <a:r>
                        <a:rPr sz="1400" spc="-45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400" spc="-10" dirty="0">
                          <a:latin typeface="Corbel"/>
                          <a:cs typeface="Corbel"/>
                        </a:rPr>
                        <a:t>Определения</a:t>
                      </a:r>
                      <a:r>
                        <a:rPr sz="1400" spc="5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400" spc="-25" dirty="0">
                          <a:latin typeface="Corbel"/>
                          <a:cs typeface="Corbel"/>
                        </a:rPr>
                        <a:t>нет</a:t>
                      </a:r>
                      <a:endParaRPr sz="1400">
                        <a:latin typeface="Corbel"/>
                        <a:cs typeface="Corbel"/>
                      </a:endParaRPr>
                    </a:p>
                  </a:txBody>
                  <a:tcPr marL="0" marR="0" marT="3429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0E6CD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sz="1400" b="1" dirty="0">
                          <a:latin typeface="Corbel"/>
                          <a:cs typeface="Corbel"/>
                        </a:rPr>
                        <a:t>0</a:t>
                      </a:r>
                      <a:endParaRPr sz="1400">
                        <a:latin typeface="Corbel"/>
                        <a:cs typeface="Corbel"/>
                      </a:endParaRPr>
                    </a:p>
                  </a:txBody>
                  <a:tcPr marL="0" marR="0" marT="3429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0E6CD"/>
                    </a:solidFill>
                  </a:tcPr>
                </a:tc>
              </a:tr>
              <a:tr h="334645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sz="1600" b="1" dirty="0">
                          <a:latin typeface="Corbel"/>
                          <a:cs typeface="Corbel"/>
                        </a:rPr>
                        <a:t>С3К2.</a:t>
                      </a:r>
                      <a:r>
                        <a:rPr sz="1600" b="1" spc="-70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600" b="1" dirty="0">
                          <a:latin typeface="Corbel"/>
                          <a:cs typeface="Corbel"/>
                        </a:rPr>
                        <a:t>Наличие</a:t>
                      </a:r>
                      <a:r>
                        <a:rPr sz="1600" b="1" spc="-70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600" b="1" spc="-10" dirty="0">
                          <a:latin typeface="Corbel"/>
                          <a:cs typeface="Corbel"/>
                        </a:rPr>
                        <a:t>примеров</a:t>
                      </a:r>
                      <a:endParaRPr sz="1600">
                        <a:latin typeface="Corbel"/>
                        <a:cs typeface="Corbel"/>
                      </a:endParaRPr>
                    </a:p>
                  </a:txBody>
                  <a:tcPr marL="0" marR="0" marT="33656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0F3E8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sz="1600" b="1" spc="-10" dirty="0">
                          <a:latin typeface="Corbel"/>
                          <a:cs typeface="Corbel"/>
                        </a:rPr>
                        <a:t>Баллы</a:t>
                      </a:r>
                      <a:endParaRPr sz="1600">
                        <a:latin typeface="Corbel"/>
                        <a:cs typeface="Corbel"/>
                      </a:endParaRPr>
                    </a:p>
                  </a:txBody>
                  <a:tcPr marL="0" marR="0" marT="33656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0F3E8"/>
                    </a:solidFill>
                  </a:tcPr>
                </a:tc>
              </a:tr>
              <a:tr h="518158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sz="1400" dirty="0">
                          <a:latin typeface="Corbel"/>
                          <a:cs typeface="Corbel"/>
                        </a:rPr>
                        <a:t>Ученик</a:t>
                      </a:r>
                      <a:r>
                        <a:rPr sz="1400" spc="-65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400" dirty="0">
                          <a:latin typeface="Corbel"/>
                          <a:cs typeface="Corbel"/>
                        </a:rPr>
                        <a:t>привел</a:t>
                      </a:r>
                      <a:r>
                        <a:rPr sz="1400" spc="-30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400" dirty="0">
                          <a:latin typeface="Corbel"/>
                          <a:cs typeface="Corbel"/>
                        </a:rPr>
                        <a:t>2</a:t>
                      </a:r>
                      <a:r>
                        <a:rPr sz="1400" spc="-35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400" dirty="0">
                          <a:latin typeface="Corbel"/>
                          <a:cs typeface="Corbel"/>
                        </a:rPr>
                        <a:t>примера:</a:t>
                      </a:r>
                      <a:r>
                        <a:rPr sz="1400" spc="-45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400" spc="-10" dirty="0">
                          <a:latin typeface="Corbel"/>
                          <a:cs typeface="Corbel"/>
                        </a:rPr>
                        <a:t>один</a:t>
                      </a:r>
                      <a:r>
                        <a:rPr sz="1400" spc="-30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400" dirty="0">
                          <a:latin typeface="Corbel"/>
                          <a:cs typeface="Corbel"/>
                        </a:rPr>
                        <a:t>из</a:t>
                      </a:r>
                      <a:r>
                        <a:rPr sz="1400" spc="-35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400" dirty="0">
                          <a:latin typeface="Corbel"/>
                          <a:cs typeface="Corbel"/>
                        </a:rPr>
                        <a:t>жизни,</a:t>
                      </a:r>
                      <a:r>
                        <a:rPr sz="1400" spc="-25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400" dirty="0">
                          <a:latin typeface="Corbel"/>
                          <a:cs typeface="Corbel"/>
                        </a:rPr>
                        <a:t>другой</a:t>
                      </a:r>
                      <a:r>
                        <a:rPr sz="1400" spc="-45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400" dirty="0">
                          <a:latin typeface="Corbel"/>
                          <a:cs typeface="Corbel"/>
                        </a:rPr>
                        <a:t>из</a:t>
                      </a:r>
                      <a:r>
                        <a:rPr sz="1400" spc="-45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400" dirty="0">
                          <a:latin typeface="Corbel"/>
                          <a:cs typeface="Corbel"/>
                        </a:rPr>
                        <a:t>текста</a:t>
                      </a:r>
                      <a:r>
                        <a:rPr sz="1400" spc="-20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400" spc="-50" dirty="0">
                          <a:latin typeface="Corbel"/>
                          <a:cs typeface="Corbel"/>
                        </a:rPr>
                        <a:t>/</a:t>
                      </a:r>
                      <a:endParaRPr sz="1400">
                        <a:latin typeface="Corbel"/>
                        <a:cs typeface="Corbel"/>
                      </a:endParaRPr>
                    </a:p>
                    <a:p>
                      <a:pPr marL="91440">
                        <a:lnSpc>
                          <a:spcPct val="100000"/>
                        </a:lnSpc>
                      </a:pPr>
                      <a:r>
                        <a:rPr sz="1400" dirty="0">
                          <a:latin typeface="Corbel"/>
                          <a:cs typeface="Corbel"/>
                        </a:rPr>
                        <a:t>Ученик</a:t>
                      </a:r>
                      <a:r>
                        <a:rPr sz="1400" spc="-55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400" dirty="0">
                          <a:latin typeface="Corbel"/>
                          <a:cs typeface="Corbel"/>
                        </a:rPr>
                        <a:t>привел</a:t>
                      </a:r>
                      <a:r>
                        <a:rPr sz="1400" spc="-35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400" dirty="0">
                          <a:latin typeface="Corbel"/>
                          <a:cs typeface="Corbel"/>
                        </a:rPr>
                        <a:t>2</a:t>
                      </a:r>
                      <a:r>
                        <a:rPr sz="1400" spc="-40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400" dirty="0">
                          <a:latin typeface="Corbel"/>
                          <a:cs typeface="Corbel"/>
                        </a:rPr>
                        <a:t>примера</a:t>
                      </a:r>
                      <a:r>
                        <a:rPr sz="1400" spc="-60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400" dirty="0">
                          <a:latin typeface="Corbel"/>
                          <a:cs typeface="Corbel"/>
                        </a:rPr>
                        <a:t>из</a:t>
                      </a:r>
                      <a:r>
                        <a:rPr sz="1400" spc="-30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400" spc="-10" dirty="0">
                          <a:latin typeface="Corbel"/>
                          <a:cs typeface="Corbel"/>
                        </a:rPr>
                        <a:t>текста</a:t>
                      </a:r>
                      <a:endParaRPr sz="1400">
                        <a:latin typeface="Corbel"/>
                        <a:cs typeface="Corbel"/>
                      </a:endParaRPr>
                    </a:p>
                  </a:txBody>
                  <a:tcPr marL="0" marR="0" marT="3429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0E6CD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sz="1400" b="1" dirty="0">
                          <a:latin typeface="Corbel"/>
                          <a:cs typeface="Corbel"/>
                        </a:rPr>
                        <a:t>3</a:t>
                      </a:r>
                      <a:endParaRPr sz="1400">
                        <a:latin typeface="Corbel"/>
                        <a:cs typeface="Corbel"/>
                      </a:endParaRPr>
                    </a:p>
                  </a:txBody>
                  <a:tcPr marL="0" marR="0" marT="3429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0E6CD"/>
                    </a:solidFill>
                  </a:tcPr>
                </a:tc>
              </a:tr>
              <a:tr h="312420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1400" dirty="0">
                          <a:latin typeface="Corbel"/>
                          <a:cs typeface="Corbel"/>
                        </a:rPr>
                        <a:t>Ученик</a:t>
                      </a:r>
                      <a:r>
                        <a:rPr sz="1400" spc="-45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400" dirty="0">
                          <a:latin typeface="Corbel"/>
                          <a:cs typeface="Corbel"/>
                        </a:rPr>
                        <a:t>привел</a:t>
                      </a:r>
                      <a:r>
                        <a:rPr sz="1400" spc="-25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400" dirty="0">
                          <a:latin typeface="Corbel"/>
                          <a:cs typeface="Corbel"/>
                        </a:rPr>
                        <a:t>1</a:t>
                      </a:r>
                      <a:r>
                        <a:rPr sz="1400" spc="-20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400" dirty="0">
                          <a:latin typeface="Corbel"/>
                          <a:cs typeface="Corbel"/>
                        </a:rPr>
                        <a:t>пример</a:t>
                      </a:r>
                      <a:r>
                        <a:rPr sz="1400" spc="-50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400" dirty="0">
                          <a:latin typeface="Corbel"/>
                          <a:cs typeface="Corbel"/>
                        </a:rPr>
                        <a:t>из</a:t>
                      </a:r>
                      <a:r>
                        <a:rPr sz="1400" spc="-35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400" spc="-10" dirty="0">
                          <a:latin typeface="Corbel"/>
                          <a:cs typeface="Corbel"/>
                        </a:rPr>
                        <a:t>текста</a:t>
                      </a:r>
                      <a:endParaRPr sz="1400">
                        <a:latin typeface="Corbel"/>
                        <a:cs typeface="Corbel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0F3E8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1400" b="1" dirty="0">
                          <a:latin typeface="Corbel"/>
                          <a:cs typeface="Corbel"/>
                        </a:rPr>
                        <a:t>2</a:t>
                      </a:r>
                      <a:endParaRPr sz="1400">
                        <a:latin typeface="Corbel"/>
                        <a:cs typeface="Corbel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0F3E8"/>
                    </a:solidFill>
                  </a:tcPr>
                </a:tc>
              </a:tr>
              <a:tr h="304799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sz="1400" dirty="0">
                          <a:latin typeface="Corbel"/>
                          <a:cs typeface="Corbel"/>
                        </a:rPr>
                        <a:t>Ученик</a:t>
                      </a:r>
                      <a:r>
                        <a:rPr sz="1400" spc="-50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400" dirty="0">
                          <a:latin typeface="Corbel"/>
                          <a:cs typeface="Corbel"/>
                        </a:rPr>
                        <a:t>привел</a:t>
                      </a:r>
                      <a:r>
                        <a:rPr sz="1400" spc="-35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400" dirty="0">
                          <a:latin typeface="Corbel"/>
                          <a:cs typeface="Corbel"/>
                        </a:rPr>
                        <a:t>1</a:t>
                      </a:r>
                      <a:r>
                        <a:rPr sz="1400" spc="-30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400" dirty="0">
                          <a:latin typeface="Corbel"/>
                          <a:cs typeface="Corbel"/>
                        </a:rPr>
                        <a:t>или</a:t>
                      </a:r>
                      <a:r>
                        <a:rPr sz="1400" spc="-40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400" dirty="0">
                          <a:latin typeface="Corbel"/>
                          <a:cs typeface="Corbel"/>
                        </a:rPr>
                        <a:t>2</a:t>
                      </a:r>
                      <a:r>
                        <a:rPr sz="1400" spc="-30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400" dirty="0">
                          <a:latin typeface="Corbel"/>
                          <a:cs typeface="Corbel"/>
                        </a:rPr>
                        <a:t>примера</a:t>
                      </a:r>
                      <a:r>
                        <a:rPr sz="1400" spc="-45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400" dirty="0">
                          <a:latin typeface="Corbel"/>
                          <a:cs typeface="Corbel"/>
                        </a:rPr>
                        <a:t>из</a:t>
                      </a:r>
                      <a:r>
                        <a:rPr sz="1400" spc="-40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400" spc="-20" dirty="0">
                          <a:latin typeface="Corbel"/>
                          <a:cs typeface="Corbel"/>
                        </a:rPr>
                        <a:t>жизни</a:t>
                      </a:r>
                      <a:endParaRPr sz="1400">
                        <a:latin typeface="Corbel"/>
                        <a:cs typeface="Corbel"/>
                      </a:endParaRPr>
                    </a:p>
                  </a:txBody>
                  <a:tcPr marL="0" marR="0" marT="3429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0E6CD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sz="1400" b="1" dirty="0">
                          <a:latin typeface="Corbel"/>
                          <a:cs typeface="Corbel"/>
                        </a:rPr>
                        <a:t>1</a:t>
                      </a:r>
                      <a:endParaRPr sz="1400">
                        <a:latin typeface="Corbel"/>
                        <a:cs typeface="Corbel"/>
                      </a:endParaRPr>
                    </a:p>
                  </a:txBody>
                  <a:tcPr marL="0" marR="0" marT="3429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0E6CD"/>
                    </a:solidFill>
                  </a:tcPr>
                </a:tc>
              </a:tr>
              <a:tr h="304799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1400" dirty="0">
                          <a:latin typeface="Corbel"/>
                          <a:cs typeface="Corbel"/>
                        </a:rPr>
                        <a:t>Примеров</a:t>
                      </a:r>
                      <a:r>
                        <a:rPr sz="1400" spc="-40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400" spc="-25" dirty="0">
                          <a:latin typeface="Corbel"/>
                          <a:cs typeface="Corbel"/>
                        </a:rPr>
                        <a:t>нет</a:t>
                      </a:r>
                      <a:endParaRPr sz="1400">
                        <a:latin typeface="Corbel"/>
                        <a:cs typeface="Corbel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0F3E8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1400" b="1" dirty="0">
                          <a:latin typeface="Corbel"/>
                          <a:cs typeface="Corbel"/>
                        </a:rPr>
                        <a:t>0</a:t>
                      </a:r>
                      <a:endParaRPr sz="1400">
                        <a:latin typeface="Corbel"/>
                        <a:cs typeface="Corbel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0F3E8"/>
                    </a:solidFill>
                  </a:tcPr>
                </a:tc>
              </a:tr>
              <a:tr h="352426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1400" b="1" dirty="0">
                          <a:latin typeface="Corbel"/>
                          <a:cs typeface="Corbel"/>
                        </a:rPr>
                        <a:t>С3К3.</a:t>
                      </a:r>
                      <a:r>
                        <a:rPr sz="1400" b="1" spc="-75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400" b="1" dirty="0">
                          <a:latin typeface="Corbel"/>
                          <a:cs typeface="Corbel"/>
                        </a:rPr>
                        <a:t>Логичность</a:t>
                      </a:r>
                      <a:r>
                        <a:rPr sz="1400" b="1" spc="-40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400" b="1" spc="-20" dirty="0">
                          <a:latin typeface="Corbel"/>
                          <a:cs typeface="Corbel"/>
                        </a:rPr>
                        <a:t>речи</a:t>
                      </a:r>
                      <a:endParaRPr sz="1400">
                        <a:latin typeface="Corbel"/>
                        <a:cs typeface="Corbel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0E6CD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1400" b="1" spc="-10" dirty="0">
                          <a:latin typeface="Corbel"/>
                          <a:cs typeface="Corbel"/>
                        </a:rPr>
                        <a:t>Баллы</a:t>
                      </a:r>
                      <a:endParaRPr sz="1400">
                        <a:latin typeface="Corbel"/>
                        <a:cs typeface="Corbel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0E6CD"/>
                    </a:solidFill>
                  </a:tcPr>
                </a:tc>
              </a:tr>
              <a:tr h="304799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1400" spc="-10" dirty="0">
                          <a:latin typeface="Corbel"/>
                          <a:cs typeface="Corbel"/>
                        </a:rPr>
                        <a:t>Логических</a:t>
                      </a:r>
                      <a:r>
                        <a:rPr sz="1400" spc="-20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400" dirty="0">
                          <a:latin typeface="Corbel"/>
                          <a:cs typeface="Corbel"/>
                        </a:rPr>
                        <a:t>ошибок</a:t>
                      </a:r>
                      <a:r>
                        <a:rPr sz="1400" spc="5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400" spc="-25" dirty="0">
                          <a:latin typeface="Corbel"/>
                          <a:cs typeface="Corbel"/>
                        </a:rPr>
                        <a:t>нет</a:t>
                      </a:r>
                      <a:endParaRPr sz="1400">
                        <a:latin typeface="Corbel"/>
                        <a:cs typeface="Corbel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0F3E8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1400" b="1" dirty="0">
                          <a:latin typeface="Corbel"/>
                          <a:cs typeface="Corbel"/>
                        </a:rPr>
                        <a:t>2</a:t>
                      </a:r>
                      <a:endParaRPr sz="1400">
                        <a:latin typeface="Corbel"/>
                        <a:cs typeface="Corbel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0F3E8"/>
                    </a:solidFill>
                  </a:tcPr>
                </a:tc>
              </a:tr>
              <a:tr h="330200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1400" dirty="0">
                          <a:latin typeface="Corbel"/>
                          <a:cs typeface="Corbel"/>
                        </a:rPr>
                        <a:t>Есть</a:t>
                      </a:r>
                      <a:r>
                        <a:rPr sz="1400" spc="-15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400" dirty="0">
                          <a:latin typeface="Corbel"/>
                          <a:cs typeface="Corbel"/>
                        </a:rPr>
                        <a:t>1</a:t>
                      </a:r>
                      <a:r>
                        <a:rPr sz="1400" spc="-5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400" spc="-10" dirty="0">
                          <a:latin typeface="Corbel"/>
                          <a:cs typeface="Corbel"/>
                        </a:rPr>
                        <a:t>логическая</a:t>
                      </a:r>
                      <a:r>
                        <a:rPr sz="1400" spc="-15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400" spc="-10" dirty="0">
                          <a:latin typeface="Corbel"/>
                          <a:cs typeface="Corbel"/>
                        </a:rPr>
                        <a:t>ошибка</a:t>
                      </a:r>
                      <a:endParaRPr sz="1400">
                        <a:latin typeface="Corbel"/>
                        <a:cs typeface="Corbel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0E6CD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1400" b="1" dirty="0">
                          <a:latin typeface="Corbel"/>
                          <a:cs typeface="Corbel"/>
                        </a:rPr>
                        <a:t>1</a:t>
                      </a:r>
                      <a:endParaRPr sz="1400">
                        <a:latin typeface="Corbel"/>
                        <a:cs typeface="Corbel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0E6CD"/>
                    </a:solidFill>
                  </a:tcPr>
                </a:tc>
              </a:tr>
              <a:tr h="304799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1400" dirty="0">
                          <a:latin typeface="Corbel"/>
                          <a:cs typeface="Corbel"/>
                        </a:rPr>
                        <a:t>Есть</a:t>
                      </a:r>
                      <a:r>
                        <a:rPr sz="1400" spc="-30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400" dirty="0">
                          <a:latin typeface="Corbel"/>
                          <a:cs typeface="Corbel"/>
                        </a:rPr>
                        <a:t>2</a:t>
                      </a:r>
                      <a:r>
                        <a:rPr sz="1400" spc="-20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400" dirty="0">
                          <a:latin typeface="Corbel"/>
                          <a:cs typeface="Corbel"/>
                        </a:rPr>
                        <a:t>или</a:t>
                      </a:r>
                      <a:r>
                        <a:rPr sz="1400" spc="-10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400" dirty="0">
                          <a:latin typeface="Corbel"/>
                          <a:cs typeface="Corbel"/>
                        </a:rPr>
                        <a:t>более</a:t>
                      </a:r>
                      <a:r>
                        <a:rPr sz="1400" spc="-10" dirty="0">
                          <a:latin typeface="Corbel"/>
                          <a:cs typeface="Corbel"/>
                        </a:rPr>
                        <a:t> логических</a:t>
                      </a:r>
                      <a:r>
                        <a:rPr sz="1400" spc="-30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400" spc="-10" dirty="0">
                          <a:latin typeface="Corbel"/>
                          <a:cs typeface="Corbel"/>
                        </a:rPr>
                        <a:t>ошибки</a:t>
                      </a:r>
                      <a:endParaRPr sz="1400">
                        <a:latin typeface="Corbel"/>
                        <a:cs typeface="Corbel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0F3E8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1400" b="1" dirty="0">
                          <a:latin typeface="Corbel"/>
                          <a:cs typeface="Corbel"/>
                        </a:rPr>
                        <a:t>0</a:t>
                      </a:r>
                      <a:endParaRPr sz="1400">
                        <a:latin typeface="Corbel"/>
                        <a:cs typeface="Corbel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0F3E8"/>
                    </a:solidFill>
                  </a:tcPr>
                </a:tc>
              </a:tr>
              <a:tr h="342265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1400" b="1" dirty="0">
                          <a:latin typeface="Corbel"/>
                          <a:cs typeface="Corbel"/>
                        </a:rPr>
                        <a:t>С3к4. </a:t>
                      </a:r>
                      <a:r>
                        <a:rPr sz="1400" b="1" spc="-10" dirty="0">
                          <a:latin typeface="Corbel"/>
                          <a:cs typeface="Corbel"/>
                        </a:rPr>
                        <a:t>Композиционная</a:t>
                      </a:r>
                      <a:r>
                        <a:rPr sz="1400" b="1" spc="-15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400" b="1" spc="-10" dirty="0">
                          <a:latin typeface="Corbel"/>
                          <a:cs typeface="Corbel"/>
                        </a:rPr>
                        <a:t>стройность</a:t>
                      </a:r>
                      <a:endParaRPr sz="1400">
                        <a:latin typeface="Corbel"/>
                        <a:cs typeface="Corbel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0E6CD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1400" b="1" spc="-10" dirty="0">
                          <a:latin typeface="Corbel"/>
                          <a:cs typeface="Corbel"/>
                        </a:rPr>
                        <a:t>Баллы</a:t>
                      </a:r>
                      <a:endParaRPr sz="1400">
                        <a:latin typeface="Corbel"/>
                        <a:cs typeface="Corbel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0E6CD"/>
                    </a:solidFill>
                  </a:tcPr>
                </a:tc>
              </a:tr>
              <a:tr h="528320">
                <a:tc>
                  <a:txBody>
                    <a:bodyPr/>
                    <a:lstStyle/>
                    <a:p>
                      <a:pPr marL="91440" marR="457200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1400" spc="-25" dirty="0">
                          <a:latin typeface="Corbel"/>
                          <a:cs typeface="Corbel"/>
                        </a:rPr>
                        <a:t>Текст</a:t>
                      </a:r>
                      <a:r>
                        <a:rPr sz="1400" spc="-50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400" dirty="0">
                          <a:latin typeface="Corbel"/>
                          <a:cs typeface="Corbel"/>
                        </a:rPr>
                        <a:t>состоит</a:t>
                      </a:r>
                      <a:r>
                        <a:rPr sz="1400" spc="-30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400" dirty="0">
                          <a:latin typeface="Corbel"/>
                          <a:cs typeface="Corbel"/>
                        </a:rPr>
                        <a:t>из</a:t>
                      </a:r>
                      <a:r>
                        <a:rPr sz="1400" spc="-50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400" dirty="0">
                          <a:latin typeface="Corbel"/>
                          <a:cs typeface="Corbel"/>
                        </a:rPr>
                        <a:t>3</a:t>
                      </a:r>
                      <a:r>
                        <a:rPr sz="1400" spc="-30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400" dirty="0">
                          <a:latin typeface="Corbel"/>
                          <a:cs typeface="Corbel"/>
                        </a:rPr>
                        <a:t>частей</a:t>
                      </a:r>
                      <a:r>
                        <a:rPr sz="1400" spc="-40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400" dirty="0">
                          <a:latin typeface="Corbel"/>
                          <a:cs typeface="Corbel"/>
                        </a:rPr>
                        <a:t>(тезис,</a:t>
                      </a:r>
                      <a:r>
                        <a:rPr sz="1400" spc="-35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400" dirty="0">
                          <a:latin typeface="Corbel"/>
                          <a:cs typeface="Corbel"/>
                        </a:rPr>
                        <a:t>аргументы,</a:t>
                      </a:r>
                      <a:r>
                        <a:rPr sz="1400" spc="-20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400" dirty="0">
                          <a:latin typeface="Corbel"/>
                          <a:cs typeface="Corbel"/>
                        </a:rPr>
                        <a:t>вывод),</a:t>
                      </a:r>
                      <a:r>
                        <a:rPr sz="1400" spc="-15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400" dirty="0">
                          <a:latin typeface="Corbel"/>
                          <a:cs typeface="Corbel"/>
                        </a:rPr>
                        <a:t>ошибок</a:t>
                      </a:r>
                      <a:r>
                        <a:rPr sz="1400" spc="-40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400" spc="-50" dirty="0">
                          <a:latin typeface="Corbel"/>
                          <a:cs typeface="Corbel"/>
                        </a:rPr>
                        <a:t>в </a:t>
                      </a:r>
                      <a:r>
                        <a:rPr sz="1400" dirty="0">
                          <a:latin typeface="Corbel"/>
                          <a:cs typeface="Corbel"/>
                        </a:rPr>
                        <a:t>построении</a:t>
                      </a:r>
                      <a:r>
                        <a:rPr sz="1400" spc="-60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400" dirty="0">
                          <a:latin typeface="Corbel"/>
                          <a:cs typeface="Corbel"/>
                        </a:rPr>
                        <a:t>текста</a:t>
                      </a:r>
                      <a:r>
                        <a:rPr sz="1400" spc="-60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400" spc="-25" dirty="0">
                          <a:latin typeface="Corbel"/>
                          <a:cs typeface="Corbel"/>
                        </a:rPr>
                        <a:t>нет</a:t>
                      </a:r>
                      <a:endParaRPr sz="1400">
                        <a:latin typeface="Corbel"/>
                        <a:cs typeface="Corbel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0F3E8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1400" b="1" dirty="0">
                          <a:latin typeface="Corbel"/>
                          <a:cs typeface="Corbel"/>
                        </a:rPr>
                        <a:t>1</a:t>
                      </a:r>
                      <a:endParaRPr sz="1400">
                        <a:latin typeface="Corbel"/>
                        <a:cs typeface="Corbel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0F3E8"/>
                    </a:solidFill>
                  </a:tcPr>
                </a:tc>
              </a:tr>
              <a:tr h="528320">
                <a:tc>
                  <a:txBody>
                    <a:bodyPr/>
                    <a:lstStyle/>
                    <a:p>
                      <a:pPr marL="91440" marR="113664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1400" spc="-25" dirty="0">
                          <a:latin typeface="Corbel"/>
                          <a:cs typeface="Corbel"/>
                        </a:rPr>
                        <a:t>Текст</a:t>
                      </a:r>
                      <a:r>
                        <a:rPr sz="1400" spc="-50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400" dirty="0">
                          <a:latin typeface="Corbel"/>
                          <a:cs typeface="Corbel"/>
                        </a:rPr>
                        <a:t>состоит</a:t>
                      </a:r>
                      <a:r>
                        <a:rPr sz="1400" spc="-15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400" dirty="0">
                          <a:latin typeface="Corbel"/>
                          <a:cs typeface="Corbel"/>
                        </a:rPr>
                        <a:t>не</a:t>
                      </a:r>
                      <a:r>
                        <a:rPr sz="1400" spc="-20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400" dirty="0">
                          <a:latin typeface="Corbel"/>
                          <a:cs typeface="Corbel"/>
                        </a:rPr>
                        <a:t>из</a:t>
                      </a:r>
                      <a:r>
                        <a:rPr sz="1400" spc="-20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400" dirty="0">
                          <a:latin typeface="Corbel"/>
                          <a:cs typeface="Corbel"/>
                        </a:rPr>
                        <a:t>3</a:t>
                      </a:r>
                      <a:r>
                        <a:rPr sz="1400" spc="-15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400" dirty="0">
                          <a:latin typeface="Corbel"/>
                          <a:cs typeface="Corbel"/>
                        </a:rPr>
                        <a:t>частей</a:t>
                      </a:r>
                      <a:r>
                        <a:rPr sz="1400" spc="-30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400" dirty="0">
                          <a:latin typeface="Corbel"/>
                          <a:cs typeface="Corbel"/>
                        </a:rPr>
                        <a:t>/</a:t>
                      </a:r>
                      <a:r>
                        <a:rPr sz="1400" spc="-5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400" dirty="0">
                          <a:latin typeface="Corbel"/>
                          <a:cs typeface="Corbel"/>
                        </a:rPr>
                        <a:t>В</a:t>
                      </a:r>
                      <a:r>
                        <a:rPr sz="1400" spc="-35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400" dirty="0">
                          <a:latin typeface="Corbel"/>
                          <a:cs typeface="Corbel"/>
                        </a:rPr>
                        <a:t>работе</a:t>
                      </a:r>
                      <a:r>
                        <a:rPr sz="1400" spc="-10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400" dirty="0">
                          <a:latin typeface="Corbel"/>
                          <a:cs typeface="Corbel"/>
                        </a:rPr>
                        <a:t>есть</a:t>
                      </a:r>
                      <a:r>
                        <a:rPr sz="1400" spc="-15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400" dirty="0">
                          <a:latin typeface="Corbel"/>
                          <a:cs typeface="Corbel"/>
                        </a:rPr>
                        <a:t>1</a:t>
                      </a:r>
                      <a:r>
                        <a:rPr sz="1400" spc="-25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400" dirty="0">
                          <a:latin typeface="Corbel"/>
                          <a:cs typeface="Corbel"/>
                        </a:rPr>
                        <a:t>ошибка</a:t>
                      </a:r>
                      <a:r>
                        <a:rPr sz="1400" spc="-30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400" dirty="0">
                          <a:latin typeface="Corbel"/>
                          <a:cs typeface="Corbel"/>
                        </a:rPr>
                        <a:t>в</a:t>
                      </a:r>
                      <a:r>
                        <a:rPr sz="1400" spc="-20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400" spc="-10" dirty="0">
                          <a:latin typeface="Corbel"/>
                          <a:cs typeface="Corbel"/>
                        </a:rPr>
                        <a:t>построении </a:t>
                      </a:r>
                      <a:r>
                        <a:rPr sz="1400" dirty="0">
                          <a:latin typeface="Corbel"/>
                          <a:cs typeface="Corbel"/>
                        </a:rPr>
                        <a:t>текста</a:t>
                      </a:r>
                      <a:r>
                        <a:rPr sz="1400" spc="-40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400" dirty="0">
                          <a:latin typeface="Corbel"/>
                          <a:cs typeface="Corbel"/>
                        </a:rPr>
                        <a:t>и</a:t>
                      </a:r>
                      <a:r>
                        <a:rPr sz="1400" spc="-35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400" spc="-10" dirty="0">
                          <a:latin typeface="Corbel"/>
                          <a:cs typeface="Corbel"/>
                        </a:rPr>
                        <a:t>более</a:t>
                      </a:r>
                      <a:endParaRPr sz="1400">
                        <a:latin typeface="Corbel"/>
                        <a:cs typeface="Corbel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0E6CD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1400" b="1" dirty="0">
                          <a:latin typeface="Corbel"/>
                          <a:cs typeface="Corbel"/>
                        </a:rPr>
                        <a:t>0</a:t>
                      </a:r>
                      <a:endParaRPr sz="1400">
                        <a:latin typeface="Corbel"/>
                        <a:cs typeface="Corbel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0E6CD"/>
                    </a:solidFill>
                  </a:tcPr>
                </a:tc>
              </a:tr>
              <a:tr h="528320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1400" b="1" spc="-10" dirty="0">
                          <a:latin typeface="Corbel"/>
                          <a:cs typeface="Corbel"/>
                        </a:rPr>
                        <a:t>Максимум</a:t>
                      </a:r>
                      <a:r>
                        <a:rPr sz="1400" b="1" spc="5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400" b="1" spc="-10" dirty="0">
                          <a:latin typeface="Corbel"/>
                          <a:cs typeface="Corbel"/>
                        </a:rPr>
                        <a:t>баллов</a:t>
                      </a:r>
                      <a:endParaRPr sz="1400">
                        <a:latin typeface="Corbel"/>
                        <a:cs typeface="Corbel"/>
                      </a:endParaRPr>
                    </a:p>
                  </a:txBody>
                  <a:tcPr marL="0" marR="0" marT="35559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0F3E8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1400" b="1" dirty="0">
                          <a:latin typeface="Corbel"/>
                          <a:cs typeface="Corbel"/>
                        </a:rPr>
                        <a:t>7</a:t>
                      </a:r>
                      <a:endParaRPr sz="1400">
                        <a:latin typeface="Corbel"/>
                        <a:cs typeface="Corbel"/>
                      </a:endParaRPr>
                    </a:p>
                  </a:txBody>
                  <a:tcPr marL="0" marR="0" marT="35559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0F3E8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42111" y="347219"/>
            <a:ext cx="5173776" cy="803425"/>
          </a:xfrm>
          <a:prstGeom prst="rect">
            <a:avLst/>
          </a:prstGeom>
        </p:spPr>
        <p:txBody>
          <a:bodyPr vert="horz" wrap="square" lIns="0" tIns="59055" rIns="0" bIns="0" rtlCol="0">
            <a:spAutoFit/>
          </a:bodyPr>
          <a:lstStyle/>
          <a:p>
            <a:pPr marL="963294" marR="5080" indent="-742315">
              <a:lnSpc>
                <a:spcPts val="2920"/>
              </a:lnSpc>
              <a:spcBef>
                <a:spcPts val="465"/>
              </a:spcBef>
            </a:pPr>
            <a:r>
              <a:rPr dirty="0"/>
              <a:t>Критерии</a:t>
            </a:r>
            <a:r>
              <a:rPr spc="-60" dirty="0"/>
              <a:t> </a:t>
            </a:r>
            <a:r>
              <a:rPr dirty="0"/>
              <a:t>оценки</a:t>
            </a:r>
            <a:r>
              <a:rPr spc="-55" dirty="0"/>
              <a:t> </a:t>
            </a:r>
            <a:r>
              <a:rPr dirty="0"/>
              <a:t>грамотности</a:t>
            </a:r>
            <a:r>
              <a:rPr spc="-50" dirty="0"/>
              <a:t> и </a:t>
            </a:r>
            <a:r>
              <a:rPr dirty="0"/>
              <a:t>фактической</a:t>
            </a:r>
            <a:r>
              <a:rPr spc="-114" dirty="0"/>
              <a:t> </a:t>
            </a:r>
            <a:r>
              <a:rPr spc="-10" dirty="0"/>
              <a:t>точности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055490" y="1876808"/>
            <a:ext cx="2533650" cy="284693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500" b="1" dirty="0">
                <a:latin typeface="Verdana"/>
                <a:cs typeface="Verdana"/>
              </a:rPr>
              <a:t>Обратите</a:t>
            </a:r>
            <a:r>
              <a:rPr sz="1500" b="1" spc="-40" dirty="0">
                <a:latin typeface="Verdana"/>
                <a:cs typeface="Verdana"/>
              </a:rPr>
              <a:t> </a:t>
            </a:r>
            <a:r>
              <a:rPr sz="1500" b="1" spc="-10" dirty="0">
                <a:latin typeface="Verdana"/>
                <a:cs typeface="Verdana"/>
              </a:rPr>
              <a:t>внимание:</a:t>
            </a:r>
            <a:endParaRPr sz="1500">
              <a:latin typeface="Verdana"/>
              <a:cs typeface="Verdana"/>
            </a:endParaRPr>
          </a:p>
          <a:p>
            <a:pPr marL="12700" marR="156845">
              <a:lnSpc>
                <a:spcPct val="100000"/>
              </a:lnSpc>
              <a:spcBef>
                <a:spcPts val="1400"/>
              </a:spcBef>
            </a:pPr>
            <a:r>
              <a:rPr sz="1500" dirty="0">
                <a:latin typeface="Verdana"/>
                <a:cs typeface="Verdana"/>
              </a:rPr>
              <a:t>эти</a:t>
            </a:r>
            <a:r>
              <a:rPr sz="1500" spc="-5" dirty="0">
                <a:latin typeface="Verdana"/>
                <a:cs typeface="Verdana"/>
              </a:rPr>
              <a:t> </a:t>
            </a:r>
            <a:r>
              <a:rPr sz="1500" u="sng" dirty="0">
                <a:uFill>
                  <a:solidFill>
                    <a:srgbClr val="000000"/>
                  </a:solidFill>
                </a:uFill>
                <a:latin typeface="Verdana"/>
                <a:cs typeface="Verdana"/>
              </a:rPr>
              <a:t>критерии </a:t>
            </a:r>
            <a:r>
              <a:rPr sz="1500" u="sng" spc="-10" dirty="0">
                <a:uFill>
                  <a:solidFill>
                    <a:srgbClr val="000000"/>
                  </a:solidFill>
                </a:uFill>
                <a:latin typeface="Verdana"/>
                <a:cs typeface="Verdana"/>
              </a:rPr>
              <a:t>относятся</a:t>
            </a:r>
            <a:r>
              <a:rPr sz="1500" spc="-10" dirty="0">
                <a:latin typeface="Verdana"/>
                <a:cs typeface="Verdana"/>
              </a:rPr>
              <a:t> </a:t>
            </a:r>
            <a:r>
              <a:rPr sz="1500" u="sng" dirty="0">
                <a:uFill>
                  <a:solidFill>
                    <a:srgbClr val="000000"/>
                  </a:solidFill>
                </a:uFill>
                <a:latin typeface="Verdana"/>
                <a:cs typeface="Verdana"/>
              </a:rPr>
              <a:t>и</a:t>
            </a:r>
            <a:r>
              <a:rPr sz="1500" u="sng" spc="-10" dirty="0">
                <a:uFill>
                  <a:solidFill>
                    <a:srgbClr val="000000"/>
                  </a:solidFill>
                </a:uFill>
                <a:latin typeface="Verdana"/>
                <a:cs typeface="Verdana"/>
              </a:rPr>
              <a:t> </a:t>
            </a:r>
            <a:r>
              <a:rPr sz="1500" u="sng" dirty="0">
                <a:uFill>
                  <a:solidFill>
                    <a:srgbClr val="000000"/>
                  </a:solidFill>
                </a:uFill>
                <a:latin typeface="Verdana"/>
                <a:cs typeface="Verdana"/>
              </a:rPr>
              <a:t>к</a:t>
            </a:r>
            <a:r>
              <a:rPr sz="1500" u="sng" spc="-15" dirty="0">
                <a:uFill>
                  <a:solidFill>
                    <a:srgbClr val="000000"/>
                  </a:solidFill>
                </a:uFill>
                <a:latin typeface="Verdana"/>
                <a:cs typeface="Verdana"/>
              </a:rPr>
              <a:t> </a:t>
            </a:r>
            <a:r>
              <a:rPr sz="1500" u="sng" dirty="0">
                <a:uFill>
                  <a:solidFill>
                    <a:srgbClr val="000000"/>
                  </a:solidFill>
                </a:uFill>
                <a:latin typeface="Verdana"/>
                <a:cs typeface="Verdana"/>
              </a:rPr>
              <a:t>изложению,</a:t>
            </a:r>
            <a:r>
              <a:rPr sz="1500" u="sng" spc="-30" dirty="0">
                <a:uFill>
                  <a:solidFill>
                    <a:srgbClr val="000000"/>
                  </a:solidFill>
                </a:uFill>
                <a:latin typeface="Verdana"/>
                <a:cs typeface="Verdana"/>
              </a:rPr>
              <a:t> </a:t>
            </a:r>
            <a:r>
              <a:rPr sz="1500" u="sng" dirty="0">
                <a:uFill>
                  <a:solidFill>
                    <a:srgbClr val="000000"/>
                  </a:solidFill>
                </a:uFill>
                <a:latin typeface="Verdana"/>
                <a:cs typeface="Verdana"/>
              </a:rPr>
              <a:t>и</a:t>
            </a:r>
            <a:r>
              <a:rPr sz="1500" u="sng" spc="-5" dirty="0">
                <a:uFill>
                  <a:solidFill>
                    <a:srgbClr val="000000"/>
                  </a:solidFill>
                </a:uFill>
                <a:latin typeface="Verdana"/>
                <a:cs typeface="Verdana"/>
              </a:rPr>
              <a:t> </a:t>
            </a:r>
            <a:r>
              <a:rPr sz="1500" u="sng" spc="-50" dirty="0">
                <a:uFill>
                  <a:solidFill>
                    <a:srgbClr val="000000"/>
                  </a:solidFill>
                </a:uFill>
                <a:latin typeface="Verdana"/>
                <a:cs typeface="Verdana"/>
              </a:rPr>
              <a:t>к</a:t>
            </a:r>
            <a:r>
              <a:rPr sz="1500" spc="-50" dirty="0">
                <a:latin typeface="Verdana"/>
                <a:cs typeface="Verdana"/>
              </a:rPr>
              <a:t> </a:t>
            </a:r>
            <a:r>
              <a:rPr sz="1500" u="sng" spc="-10" dirty="0">
                <a:uFill>
                  <a:solidFill>
                    <a:srgbClr val="000000"/>
                  </a:solidFill>
                </a:uFill>
                <a:latin typeface="Verdana"/>
                <a:cs typeface="Verdana"/>
              </a:rPr>
              <a:t>сочинению</a:t>
            </a:r>
            <a:r>
              <a:rPr sz="1500" spc="-10" dirty="0">
                <a:latin typeface="Verdana"/>
                <a:cs typeface="Verdana"/>
              </a:rPr>
              <a:t>.</a:t>
            </a:r>
            <a:endParaRPr sz="1500">
              <a:latin typeface="Verdana"/>
              <a:cs typeface="Verdana"/>
            </a:endParaRPr>
          </a:p>
          <a:p>
            <a:pPr marL="12700" marR="152400">
              <a:lnSpc>
                <a:spcPct val="100000"/>
              </a:lnSpc>
              <a:spcBef>
                <a:spcPts val="1395"/>
              </a:spcBef>
            </a:pPr>
            <a:r>
              <a:rPr sz="1500" dirty="0">
                <a:latin typeface="Verdana"/>
                <a:cs typeface="Verdana"/>
              </a:rPr>
              <a:t>Если</a:t>
            </a:r>
            <a:r>
              <a:rPr sz="1500" spc="-15" dirty="0">
                <a:latin typeface="Verdana"/>
                <a:cs typeface="Verdana"/>
              </a:rPr>
              <a:t> </a:t>
            </a:r>
            <a:r>
              <a:rPr sz="1500" dirty="0">
                <a:latin typeface="Verdana"/>
                <a:cs typeface="Verdana"/>
              </a:rPr>
              <a:t>в</a:t>
            </a:r>
            <a:r>
              <a:rPr sz="1500" spc="-5" dirty="0">
                <a:latin typeface="Verdana"/>
                <a:cs typeface="Verdana"/>
              </a:rPr>
              <a:t> </a:t>
            </a:r>
            <a:r>
              <a:rPr sz="1500" dirty="0">
                <a:latin typeface="Verdana"/>
                <a:cs typeface="Verdana"/>
              </a:rPr>
              <a:t>изложении</a:t>
            </a:r>
            <a:r>
              <a:rPr sz="1500" spc="-25" dirty="0">
                <a:latin typeface="Verdana"/>
                <a:cs typeface="Verdana"/>
              </a:rPr>
              <a:t> </a:t>
            </a:r>
            <a:r>
              <a:rPr sz="1500" spc="-50" dirty="0">
                <a:latin typeface="Verdana"/>
                <a:cs typeface="Verdana"/>
              </a:rPr>
              <a:t>и </a:t>
            </a:r>
            <a:r>
              <a:rPr sz="1500" dirty="0">
                <a:latin typeface="Verdana"/>
                <a:cs typeface="Verdana"/>
              </a:rPr>
              <a:t>сочинении</a:t>
            </a:r>
            <a:r>
              <a:rPr sz="1500" spc="-50" dirty="0">
                <a:latin typeface="Verdana"/>
                <a:cs typeface="Verdana"/>
              </a:rPr>
              <a:t> </a:t>
            </a:r>
            <a:r>
              <a:rPr sz="1500" dirty="0">
                <a:latin typeface="Verdana"/>
                <a:cs typeface="Verdana"/>
              </a:rPr>
              <a:t>есть</a:t>
            </a:r>
            <a:r>
              <a:rPr sz="1500" spc="-20" dirty="0">
                <a:latin typeface="Verdana"/>
                <a:cs typeface="Verdana"/>
              </a:rPr>
              <a:t> </a:t>
            </a:r>
            <a:r>
              <a:rPr sz="1500" spc="-10" dirty="0">
                <a:latin typeface="Verdana"/>
                <a:cs typeface="Verdana"/>
              </a:rPr>
              <a:t>ошибки</a:t>
            </a:r>
            <a:endParaRPr sz="150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</a:pPr>
            <a:r>
              <a:rPr sz="1500" dirty="0">
                <a:latin typeface="Verdana"/>
                <a:cs typeface="Verdana"/>
              </a:rPr>
              <a:t>— они</a:t>
            </a:r>
            <a:r>
              <a:rPr sz="1500" spc="-15" dirty="0">
                <a:latin typeface="Verdana"/>
                <a:cs typeface="Verdana"/>
              </a:rPr>
              <a:t> </a:t>
            </a:r>
            <a:r>
              <a:rPr sz="1500" spc="-10" dirty="0">
                <a:latin typeface="Verdana"/>
                <a:cs typeface="Verdana"/>
              </a:rPr>
              <a:t>суммируются.</a:t>
            </a:r>
            <a:endParaRPr sz="1500">
              <a:latin typeface="Verdana"/>
              <a:cs typeface="Verdana"/>
            </a:endParaRPr>
          </a:p>
          <a:p>
            <a:pPr marL="12700" marR="5080">
              <a:lnSpc>
                <a:spcPct val="100000"/>
              </a:lnSpc>
              <a:spcBef>
                <a:spcPts val="1405"/>
              </a:spcBef>
            </a:pPr>
            <a:r>
              <a:rPr sz="1500" dirty="0">
                <a:latin typeface="Verdana"/>
                <a:cs typeface="Verdana"/>
              </a:rPr>
              <a:t>Проверяющий</a:t>
            </a:r>
            <a:r>
              <a:rPr sz="1500" spc="-35" dirty="0">
                <a:latin typeface="Verdana"/>
                <a:cs typeface="Verdana"/>
              </a:rPr>
              <a:t> </a:t>
            </a:r>
            <a:r>
              <a:rPr sz="1500" spc="-10" dirty="0">
                <a:latin typeface="Verdana"/>
                <a:cs typeface="Verdana"/>
              </a:rPr>
              <a:t>оценивает </a:t>
            </a:r>
            <a:r>
              <a:rPr sz="1500" dirty="0">
                <a:latin typeface="Verdana"/>
                <a:cs typeface="Verdana"/>
              </a:rPr>
              <a:t>письменную</a:t>
            </a:r>
            <a:r>
              <a:rPr sz="1500" spc="-65" dirty="0">
                <a:latin typeface="Verdana"/>
                <a:cs typeface="Verdana"/>
              </a:rPr>
              <a:t> </a:t>
            </a:r>
            <a:r>
              <a:rPr sz="1500" spc="-20" dirty="0">
                <a:latin typeface="Verdana"/>
                <a:cs typeface="Verdana"/>
              </a:rPr>
              <a:t>речь</a:t>
            </a:r>
            <a:endParaRPr sz="1500">
              <a:latin typeface="Verdana"/>
              <a:cs typeface="Verdana"/>
            </a:endParaRPr>
          </a:p>
          <a:p>
            <a:pPr marL="12700">
              <a:lnSpc>
                <a:spcPts val="1739"/>
              </a:lnSpc>
            </a:pPr>
            <a:r>
              <a:rPr sz="1500" dirty="0">
                <a:latin typeface="Verdana"/>
                <a:cs typeface="Verdana"/>
              </a:rPr>
              <a:t>ученика</a:t>
            </a:r>
            <a:r>
              <a:rPr sz="1500" spc="-30" dirty="0">
                <a:latin typeface="Verdana"/>
                <a:cs typeface="Verdana"/>
              </a:rPr>
              <a:t> </a:t>
            </a:r>
            <a:r>
              <a:rPr sz="1500" dirty="0">
                <a:latin typeface="Verdana"/>
                <a:cs typeface="Verdana"/>
              </a:rPr>
              <a:t>в</a:t>
            </a:r>
            <a:r>
              <a:rPr sz="1500" spc="-15" dirty="0">
                <a:latin typeface="Verdana"/>
                <a:cs typeface="Verdana"/>
              </a:rPr>
              <a:t> </a:t>
            </a:r>
            <a:r>
              <a:rPr sz="1500" spc="-10" dirty="0">
                <a:latin typeface="Verdana"/>
                <a:cs typeface="Verdana"/>
              </a:rPr>
              <a:t>целом.</a:t>
            </a:r>
            <a:endParaRPr sz="1500">
              <a:latin typeface="Verdana"/>
              <a:cs typeface="Verdana"/>
            </a:endParaRPr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374651" y="1403477"/>
          <a:ext cx="3416935" cy="479425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029460"/>
                <a:gridCol w="1387475"/>
              </a:tblGrid>
              <a:tr h="320040">
                <a:tc>
                  <a:txBody>
                    <a:bodyPr/>
                    <a:lstStyle/>
                    <a:p>
                      <a:pPr marL="262255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sz="1400" b="1" spc="-10" dirty="0">
                          <a:latin typeface="Corbel"/>
                          <a:cs typeface="Corbel"/>
                        </a:rPr>
                        <a:t>ГК1.</a:t>
                      </a:r>
                      <a:r>
                        <a:rPr sz="1400" b="1" spc="-40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400" b="1" spc="-10" dirty="0">
                          <a:latin typeface="Corbel"/>
                          <a:cs typeface="Corbel"/>
                        </a:rPr>
                        <a:t>Орфография</a:t>
                      </a:r>
                      <a:endParaRPr sz="1400">
                        <a:latin typeface="Corbel"/>
                        <a:cs typeface="Corbel"/>
                      </a:endParaRPr>
                    </a:p>
                  </a:txBody>
                  <a:tcPr marL="0" marR="0" marT="33656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A6B727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sz="1400" b="1" spc="-10" dirty="0">
                          <a:latin typeface="Corbel"/>
                          <a:cs typeface="Corbel"/>
                        </a:rPr>
                        <a:t>Баллы</a:t>
                      </a:r>
                      <a:endParaRPr sz="1400">
                        <a:latin typeface="Corbel"/>
                        <a:cs typeface="Corbel"/>
                      </a:endParaRPr>
                    </a:p>
                  </a:txBody>
                  <a:tcPr marL="0" marR="0" marT="33656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A6B727"/>
                    </a:solidFill>
                  </a:tcPr>
                </a:tc>
              </a:tr>
              <a:tr h="319406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sz="1400" dirty="0">
                          <a:latin typeface="Corbel"/>
                          <a:cs typeface="Corbel"/>
                        </a:rPr>
                        <a:t>Нет</a:t>
                      </a:r>
                      <a:r>
                        <a:rPr sz="1400" spc="-70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400" spc="-10" dirty="0">
                          <a:latin typeface="Corbel"/>
                          <a:cs typeface="Corbel"/>
                        </a:rPr>
                        <a:t>ошибок</a:t>
                      </a:r>
                      <a:endParaRPr sz="1400">
                        <a:latin typeface="Corbel"/>
                        <a:cs typeface="Corbel"/>
                      </a:endParaRPr>
                    </a:p>
                  </a:txBody>
                  <a:tcPr marL="0" marR="0" marT="33656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0E6C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sz="1400" b="1" dirty="0">
                          <a:latin typeface="Corbel"/>
                          <a:cs typeface="Corbel"/>
                        </a:rPr>
                        <a:t>3</a:t>
                      </a:r>
                      <a:endParaRPr sz="1400">
                        <a:latin typeface="Corbel"/>
                        <a:cs typeface="Corbel"/>
                      </a:endParaRPr>
                    </a:p>
                  </a:txBody>
                  <a:tcPr marL="0" marR="0" marT="33656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0E6CD"/>
                    </a:solidFill>
                  </a:tcPr>
                </a:tc>
              </a:tr>
              <a:tr h="320040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sz="1400" dirty="0">
                          <a:latin typeface="Corbel"/>
                          <a:cs typeface="Corbel"/>
                        </a:rPr>
                        <a:t>1-2</a:t>
                      </a:r>
                      <a:r>
                        <a:rPr sz="1400" spc="-10" dirty="0">
                          <a:latin typeface="Corbel"/>
                          <a:cs typeface="Corbel"/>
                        </a:rPr>
                        <a:t> ошибки</a:t>
                      </a:r>
                      <a:endParaRPr sz="1400">
                        <a:latin typeface="Corbel"/>
                        <a:cs typeface="Corbel"/>
                      </a:endParaRPr>
                    </a:p>
                  </a:txBody>
                  <a:tcPr marL="0" marR="0" marT="33656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0F3E8"/>
                    </a:solidFill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sz="1400" b="1" dirty="0">
                          <a:latin typeface="Corbel"/>
                          <a:cs typeface="Corbel"/>
                        </a:rPr>
                        <a:t>2</a:t>
                      </a:r>
                      <a:endParaRPr sz="1400">
                        <a:latin typeface="Corbel"/>
                        <a:cs typeface="Corbel"/>
                      </a:endParaRPr>
                    </a:p>
                  </a:txBody>
                  <a:tcPr marL="0" marR="0" marT="33656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0F3E8"/>
                    </a:solidFill>
                  </a:tcPr>
                </a:tc>
              </a:tr>
              <a:tr h="319406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sz="1400" dirty="0">
                          <a:latin typeface="Corbel"/>
                          <a:cs typeface="Corbel"/>
                        </a:rPr>
                        <a:t>3-4</a:t>
                      </a:r>
                      <a:r>
                        <a:rPr sz="1400" spc="-20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400" spc="-10" dirty="0">
                          <a:latin typeface="Corbel"/>
                          <a:cs typeface="Corbel"/>
                        </a:rPr>
                        <a:t>ошибки</a:t>
                      </a:r>
                      <a:endParaRPr sz="1400">
                        <a:latin typeface="Corbel"/>
                        <a:cs typeface="Corbel"/>
                      </a:endParaRPr>
                    </a:p>
                  </a:txBody>
                  <a:tcPr marL="0" marR="0" marT="33656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0E6CD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sz="1400" b="1" dirty="0">
                          <a:latin typeface="Corbel"/>
                          <a:cs typeface="Corbel"/>
                        </a:rPr>
                        <a:t>1</a:t>
                      </a:r>
                      <a:endParaRPr sz="1400">
                        <a:latin typeface="Corbel"/>
                        <a:cs typeface="Corbel"/>
                      </a:endParaRPr>
                    </a:p>
                  </a:txBody>
                  <a:tcPr marL="0" marR="0" marT="33656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0E6CD"/>
                    </a:solidFill>
                  </a:tcPr>
                </a:tc>
              </a:tr>
              <a:tr h="320040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sz="1400" dirty="0">
                          <a:latin typeface="Corbel"/>
                          <a:cs typeface="Corbel"/>
                        </a:rPr>
                        <a:t>Больше</a:t>
                      </a:r>
                      <a:r>
                        <a:rPr sz="1400" spc="-35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400" dirty="0">
                          <a:latin typeface="Corbel"/>
                          <a:cs typeface="Corbel"/>
                        </a:rPr>
                        <a:t>5</a:t>
                      </a:r>
                      <a:r>
                        <a:rPr sz="1400" spc="-5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400" spc="-10" dirty="0">
                          <a:latin typeface="Corbel"/>
                          <a:cs typeface="Corbel"/>
                        </a:rPr>
                        <a:t>ошибок</a:t>
                      </a:r>
                      <a:endParaRPr sz="1400">
                        <a:latin typeface="Corbel"/>
                        <a:cs typeface="Corbel"/>
                      </a:endParaRPr>
                    </a:p>
                  </a:txBody>
                  <a:tcPr marL="0" marR="0" marT="33656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0F3E8"/>
                    </a:solidFill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sz="1400" b="1" dirty="0">
                          <a:latin typeface="Corbel"/>
                          <a:cs typeface="Corbel"/>
                        </a:rPr>
                        <a:t>0</a:t>
                      </a:r>
                      <a:endParaRPr sz="1400">
                        <a:latin typeface="Corbel"/>
                        <a:cs typeface="Corbel"/>
                      </a:endParaRPr>
                    </a:p>
                  </a:txBody>
                  <a:tcPr marL="0" marR="0" marT="33656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0F3E8"/>
                    </a:solidFill>
                  </a:tcPr>
                </a:tc>
              </a:tr>
              <a:tr h="320040">
                <a:tc>
                  <a:txBody>
                    <a:bodyPr/>
                    <a:lstStyle/>
                    <a:p>
                      <a:pPr marL="300355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sz="1400" b="1" dirty="0">
                          <a:latin typeface="Corbel"/>
                          <a:cs typeface="Corbel"/>
                        </a:rPr>
                        <a:t>ГК2.</a:t>
                      </a:r>
                      <a:r>
                        <a:rPr sz="1400" b="1" spc="-15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400" b="1" spc="-10" dirty="0">
                          <a:latin typeface="Corbel"/>
                          <a:cs typeface="Corbel"/>
                        </a:rPr>
                        <a:t>Пунктуация</a:t>
                      </a:r>
                      <a:endParaRPr sz="1400">
                        <a:latin typeface="Corbel"/>
                        <a:cs typeface="Corbel"/>
                      </a:endParaRPr>
                    </a:p>
                  </a:txBody>
                  <a:tcPr marL="0" marR="0" marT="33656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AFAC25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sz="1400" b="1" spc="-10" dirty="0">
                          <a:latin typeface="Corbel"/>
                          <a:cs typeface="Corbel"/>
                        </a:rPr>
                        <a:t>Баллы</a:t>
                      </a:r>
                      <a:endParaRPr sz="1400">
                        <a:latin typeface="Corbel"/>
                        <a:cs typeface="Corbel"/>
                      </a:endParaRPr>
                    </a:p>
                  </a:txBody>
                  <a:tcPr marL="0" marR="0" marT="33656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AFAC25"/>
                    </a:solidFill>
                  </a:tcPr>
                </a:tc>
              </a:tr>
              <a:tr h="319406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sz="1400" dirty="0">
                          <a:latin typeface="Corbel"/>
                          <a:cs typeface="Corbel"/>
                        </a:rPr>
                        <a:t>Нет</a:t>
                      </a:r>
                      <a:r>
                        <a:rPr sz="1400" spc="-50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400" spc="-10" dirty="0">
                          <a:latin typeface="Corbel"/>
                          <a:cs typeface="Corbel"/>
                        </a:rPr>
                        <a:t>ошибок</a:t>
                      </a:r>
                      <a:endParaRPr sz="1400">
                        <a:latin typeface="Corbel"/>
                        <a:cs typeface="Corbel"/>
                      </a:endParaRPr>
                    </a:p>
                  </a:txBody>
                  <a:tcPr marL="0" marR="0" marT="33656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0F3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sz="1400" b="1" dirty="0">
                          <a:latin typeface="Corbel"/>
                          <a:cs typeface="Corbel"/>
                        </a:rPr>
                        <a:t>3</a:t>
                      </a:r>
                      <a:endParaRPr sz="1400">
                        <a:latin typeface="Corbel"/>
                        <a:cs typeface="Corbel"/>
                      </a:endParaRPr>
                    </a:p>
                  </a:txBody>
                  <a:tcPr marL="0" marR="0" marT="33656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0F3E8"/>
                    </a:solidFill>
                  </a:tcPr>
                </a:tc>
              </a:tr>
              <a:tr h="319406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sz="1400" dirty="0">
                          <a:latin typeface="Corbel"/>
                          <a:cs typeface="Corbel"/>
                        </a:rPr>
                        <a:t>1-2</a:t>
                      </a:r>
                      <a:r>
                        <a:rPr sz="1400" spc="-10" dirty="0">
                          <a:latin typeface="Corbel"/>
                          <a:cs typeface="Corbel"/>
                        </a:rPr>
                        <a:t> ошибки</a:t>
                      </a:r>
                      <a:endParaRPr sz="1400">
                        <a:latin typeface="Corbel"/>
                        <a:cs typeface="Corbel"/>
                      </a:endParaRPr>
                    </a:p>
                  </a:txBody>
                  <a:tcPr marL="0" marR="0" marT="3429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0E6CD"/>
                    </a:solidFill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sz="1400" b="1" dirty="0">
                          <a:latin typeface="Corbel"/>
                          <a:cs typeface="Corbel"/>
                        </a:rPr>
                        <a:t>2</a:t>
                      </a:r>
                      <a:endParaRPr sz="1400">
                        <a:latin typeface="Corbel"/>
                        <a:cs typeface="Corbel"/>
                      </a:endParaRPr>
                    </a:p>
                  </a:txBody>
                  <a:tcPr marL="0" marR="0" marT="3429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0E6CD"/>
                    </a:solidFill>
                  </a:tcPr>
                </a:tc>
              </a:tr>
              <a:tr h="319406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sz="1400" dirty="0">
                          <a:latin typeface="Corbel"/>
                          <a:cs typeface="Corbel"/>
                        </a:rPr>
                        <a:t>3-4</a:t>
                      </a:r>
                      <a:r>
                        <a:rPr sz="1400" spc="-20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400" spc="-10" dirty="0">
                          <a:latin typeface="Corbel"/>
                          <a:cs typeface="Corbel"/>
                        </a:rPr>
                        <a:t>ошибки</a:t>
                      </a:r>
                      <a:endParaRPr sz="1400">
                        <a:latin typeface="Corbel"/>
                        <a:cs typeface="Corbel"/>
                      </a:endParaRPr>
                    </a:p>
                  </a:txBody>
                  <a:tcPr marL="0" marR="0" marT="3429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0F3E8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sz="1400" b="1" dirty="0">
                          <a:latin typeface="Corbel"/>
                          <a:cs typeface="Corbel"/>
                        </a:rPr>
                        <a:t>1</a:t>
                      </a:r>
                      <a:endParaRPr sz="1400">
                        <a:latin typeface="Corbel"/>
                        <a:cs typeface="Corbel"/>
                      </a:endParaRPr>
                    </a:p>
                  </a:txBody>
                  <a:tcPr marL="0" marR="0" marT="3429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0F3E8"/>
                    </a:solidFill>
                  </a:tcPr>
                </a:tc>
              </a:tr>
              <a:tr h="319406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sz="1400" dirty="0">
                          <a:latin typeface="Corbel"/>
                          <a:cs typeface="Corbel"/>
                        </a:rPr>
                        <a:t>Больше</a:t>
                      </a:r>
                      <a:r>
                        <a:rPr sz="1400" spc="-35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400" dirty="0">
                          <a:latin typeface="Corbel"/>
                          <a:cs typeface="Corbel"/>
                        </a:rPr>
                        <a:t>5</a:t>
                      </a:r>
                      <a:r>
                        <a:rPr sz="1400" spc="-5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400" spc="-10" dirty="0">
                          <a:latin typeface="Corbel"/>
                          <a:cs typeface="Corbel"/>
                        </a:rPr>
                        <a:t>ошибок</a:t>
                      </a:r>
                      <a:endParaRPr sz="1400">
                        <a:latin typeface="Corbel"/>
                        <a:cs typeface="Corbel"/>
                      </a:endParaRPr>
                    </a:p>
                  </a:txBody>
                  <a:tcPr marL="0" marR="0" marT="3429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0E6CD"/>
                    </a:solidFill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sz="1400" b="1" dirty="0">
                          <a:latin typeface="Corbel"/>
                          <a:cs typeface="Corbel"/>
                        </a:rPr>
                        <a:t>0</a:t>
                      </a:r>
                      <a:endParaRPr sz="1400">
                        <a:latin typeface="Corbel"/>
                        <a:cs typeface="Corbel"/>
                      </a:endParaRPr>
                    </a:p>
                  </a:txBody>
                  <a:tcPr marL="0" marR="0" marT="3429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0E6CD"/>
                    </a:solidFill>
                  </a:tcPr>
                </a:tc>
              </a:tr>
              <a:tr h="319406">
                <a:tc>
                  <a:txBody>
                    <a:bodyPr/>
                    <a:lstStyle/>
                    <a:p>
                      <a:pPr marL="301625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sz="1400" b="1" dirty="0">
                          <a:latin typeface="Corbel"/>
                          <a:cs typeface="Corbel"/>
                        </a:rPr>
                        <a:t>ГК3.</a:t>
                      </a:r>
                      <a:r>
                        <a:rPr sz="1400" b="1" spc="-10" dirty="0">
                          <a:latin typeface="Corbel"/>
                          <a:cs typeface="Corbel"/>
                        </a:rPr>
                        <a:t> Грамматика</a:t>
                      </a:r>
                      <a:endParaRPr sz="1400">
                        <a:latin typeface="Corbel"/>
                        <a:cs typeface="Corbel"/>
                      </a:endParaRPr>
                    </a:p>
                  </a:txBody>
                  <a:tcPr marL="0" marR="0" marT="3429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E491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sz="1400" b="1" spc="-10" dirty="0">
                          <a:latin typeface="Corbel"/>
                          <a:cs typeface="Corbel"/>
                        </a:rPr>
                        <a:t>Баллы</a:t>
                      </a:r>
                      <a:endParaRPr sz="1400">
                        <a:latin typeface="Corbel"/>
                        <a:cs typeface="Corbel"/>
                      </a:endParaRPr>
                    </a:p>
                  </a:txBody>
                  <a:tcPr marL="0" marR="0" marT="3429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E491"/>
                    </a:solidFill>
                  </a:tcPr>
                </a:tc>
              </a:tr>
              <a:tr h="320040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sz="1400" dirty="0">
                          <a:latin typeface="Corbel"/>
                          <a:cs typeface="Corbel"/>
                        </a:rPr>
                        <a:t>Нет</a:t>
                      </a:r>
                      <a:r>
                        <a:rPr sz="1400" spc="-50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400" spc="-10" dirty="0">
                          <a:latin typeface="Corbel"/>
                          <a:cs typeface="Corbel"/>
                        </a:rPr>
                        <a:t>ошибок</a:t>
                      </a:r>
                      <a:endParaRPr sz="1400">
                        <a:latin typeface="Corbel"/>
                        <a:cs typeface="Corbel"/>
                      </a:endParaRPr>
                    </a:p>
                  </a:txBody>
                  <a:tcPr marL="0" marR="0" marT="3429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0E6C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sz="1400" b="1" dirty="0">
                          <a:latin typeface="Corbel"/>
                          <a:cs typeface="Corbel"/>
                        </a:rPr>
                        <a:t>3</a:t>
                      </a:r>
                      <a:endParaRPr sz="1400">
                        <a:latin typeface="Corbel"/>
                        <a:cs typeface="Corbel"/>
                      </a:endParaRPr>
                    </a:p>
                  </a:txBody>
                  <a:tcPr marL="0" marR="0" marT="3429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0E6CD"/>
                    </a:solidFill>
                  </a:tcPr>
                </a:tc>
              </a:tr>
              <a:tr h="319406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sz="1400" dirty="0">
                          <a:latin typeface="Corbel"/>
                          <a:cs typeface="Corbel"/>
                        </a:rPr>
                        <a:t>1-2</a:t>
                      </a:r>
                      <a:r>
                        <a:rPr sz="1400" spc="-15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400" spc="-10" dirty="0">
                          <a:latin typeface="Corbel"/>
                          <a:cs typeface="Corbel"/>
                        </a:rPr>
                        <a:t>ошибки</a:t>
                      </a:r>
                      <a:endParaRPr sz="1400">
                        <a:latin typeface="Corbel"/>
                        <a:cs typeface="Corbel"/>
                      </a:endParaRPr>
                    </a:p>
                  </a:txBody>
                  <a:tcPr marL="0" marR="0" marT="3429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0F3E8"/>
                    </a:solidFill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sz="1400" b="1" dirty="0">
                          <a:latin typeface="Corbel"/>
                          <a:cs typeface="Corbel"/>
                        </a:rPr>
                        <a:t>2</a:t>
                      </a:r>
                      <a:endParaRPr sz="1400">
                        <a:latin typeface="Corbel"/>
                        <a:cs typeface="Corbel"/>
                      </a:endParaRPr>
                    </a:p>
                  </a:txBody>
                  <a:tcPr marL="0" marR="0" marT="3429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0F3E8"/>
                    </a:solidFill>
                  </a:tcPr>
                </a:tc>
              </a:tr>
              <a:tr h="319406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sz="1400" dirty="0">
                          <a:latin typeface="Corbel"/>
                          <a:cs typeface="Corbel"/>
                        </a:rPr>
                        <a:t>3-4</a:t>
                      </a:r>
                      <a:r>
                        <a:rPr sz="1400" spc="-20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400" spc="-10" dirty="0">
                          <a:latin typeface="Corbel"/>
                          <a:cs typeface="Corbel"/>
                        </a:rPr>
                        <a:t>ошибки</a:t>
                      </a:r>
                      <a:endParaRPr sz="1400">
                        <a:latin typeface="Corbel"/>
                        <a:cs typeface="Corbel"/>
                      </a:endParaRPr>
                    </a:p>
                  </a:txBody>
                  <a:tcPr marL="0" marR="0" marT="3429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0E6CD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sz="1400" b="1" dirty="0">
                          <a:latin typeface="Corbel"/>
                          <a:cs typeface="Corbel"/>
                        </a:rPr>
                        <a:t>1</a:t>
                      </a:r>
                      <a:endParaRPr sz="1400">
                        <a:latin typeface="Corbel"/>
                        <a:cs typeface="Corbel"/>
                      </a:endParaRPr>
                    </a:p>
                  </a:txBody>
                  <a:tcPr marL="0" marR="0" marT="3429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0E6CD"/>
                    </a:solidFill>
                  </a:tcPr>
                </a:tc>
              </a:tr>
              <a:tr h="319406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sz="1400" dirty="0">
                          <a:latin typeface="Corbel"/>
                          <a:cs typeface="Corbel"/>
                        </a:rPr>
                        <a:t>Больше</a:t>
                      </a:r>
                      <a:r>
                        <a:rPr sz="1400" spc="-35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400" dirty="0">
                          <a:latin typeface="Corbel"/>
                          <a:cs typeface="Corbel"/>
                        </a:rPr>
                        <a:t>5</a:t>
                      </a:r>
                      <a:r>
                        <a:rPr sz="1400" spc="-5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400" spc="-10" dirty="0">
                          <a:latin typeface="Corbel"/>
                          <a:cs typeface="Corbel"/>
                        </a:rPr>
                        <a:t>ошибок</a:t>
                      </a:r>
                      <a:endParaRPr sz="1400">
                        <a:latin typeface="Corbel"/>
                        <a:cs typeface="Corbel"/>
                      </a:endParaRPr>
                    </a:p>
                  </a:txBody>
                  <a:tcPr marL="0" marR="0" marT="3429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0F3E8"/>
                    </a:solidFill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sz="1400" b="1" dirty="0">
                          <a:latin typeface="Corbel"/>
                          <a:cs typeface="Corbel"/>
                        </a:rPr>
                        <a:t>0</a:t>
                      </a:r>
                      <a:endParaRPr sz="1400">
                        <a:latin typeface="Corbel"/>
                        <a:cs typeface="Corbel"/>
                      </a:endParaRPr>
                    </a:p>
                  </a:txBody>
                  <a:tcPr marL="0" marR="0" marT="3429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0F3E8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object 5"/>
          <p:cNvGraphicFramePr>
            <a:graphicFrameLocks noGrp="1"/>
          </p:cNvGraphicFramePr>
          <p:nvPr/>
        </p:nvGraphicFramePr>
        <p:xfrm>
          <a:off x="2432051" y="6646165"/>
          <a:ext cx="4127499" cy="278638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451735"/>
                <a:gridCol w="1675764"/>
              </a:tblGrid>
              <a:tr h="320040">
                <a:tc>
                  <a:txBody>
                    <a:bodyPr/>
                    <a:lstStyle/>
                    <a:p>
                      <a:pPr marL="349885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sz="1400" b="1" dirty="0">
                          <a:latin typeface="Corbel"/>
                          <a:cs typeface="Corbel"/>
                        </a:rPr>
                        <a:t>ГК4.</a:t>
                      </a:r>
                      <a:r>
                        <a:rPr sz="1400" b="1" spc="-45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400" b="1" dirty="0">
                          <a:latin typeface="Corbel"/>
                          <a:cs typeface="Corbel"/>
                        </a:rPr>
                        <a:t>Речевые</a:t>
                      </a:r>
                      <a:r>
                        <a:rPr sz="1400" b="1" spc="-30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400" b="1" spc="-10" dirty="0">
                          <a:latin typeface="Corbel"/>
                          <a:cs typeface="Corbel"/>
                        </a:rPr>
                        <a:t>нормы</a:t>
                      </a:r>
                      <a:endParaRPr sz="1400">
                        <a:latin typeface="Corbel"/>
                        <a:cs typeface="Corbel"/>
                      </a:endParaRPr>
                    </a:p>
                  </a:txBody>
                  <a:tcPr marL="0" marR="0" marT="3429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D6D34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sz="1400" b="1" spc="-10" dirty="0">
                          <a:latin typeface="Corbel"/>
                          <a:cs typeface="Corbel"/>
                        </a:rPr>
                        <a:t>Баллы</a:t>
                      </a:r>
                      <a:endParaRPr sz="1400">
                        <a:latin typeface="Corbel"/>
                        <a:cs typeface="Corbel"/>
                      </a:endParaRPr>
                    </a:p>
                  </a:txBody>
                  <a:tcPr marL="0" marR="0" marT="3429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D6D346"/>
                    </a:solidFill>
                  </a:tcPr>
                </a:tc>
              </a:tr>
              <a:tr h="319406"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sz="1400" dirty="0">
                          <a:latin typeface="Corbel"/>
                          <a:cs typeface="Corbel"/>
                        </a:rPr>
                        <a:t>Нет</a:t>
                      </a:r>
                      <a:r>
                        <a:rPr sz="1400" spc="-55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400" spc="-10" dirty="0">
                          <a:latin typeface="Corbel"/>
                          <a:cs typeface="Corbel"/>
                        </a:rPr>
                        <a:t>ошибок</a:t>
                      </a:r>
                      <a:endParaRPr sz="1400">
                        <a:latin typeface="Corbel"/>
                        <a:cs typeface="Corbel"/>
                      </a:endParaRPr>
                    </a:p>
                  </a:txBody>
                  <a:tcPr marL="0" marR="0" marT="3429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0E6CD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sz="1400" dirty="0">
                          <a:latin typeface="Corbel"/>
                          <a:cs typeface="Corbel"/>
                        </a:rPr>
                        <a:t>3</a:t>
                      </a:r>
                      <a:endParaRPr sz="1400">
                        <a:latin typeface="Corbel"/>
                        <a:cs typeface="Corbel"/>
                      </a:endParaRPr>
                    </a:p>
                  </a:txBody>
                  <a:tcPr marL="0" marR="0" marT="3429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0E6CD"/>
                    </a:solidFill>
                  </a:tcPr>
                </a:tc>
              </a:tr>
              <a:tr h="319406"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1400" dirty="0">
                          <a:latin typeface="Corbel"/>
                          <a:cs typeface="Corbel"/>
                        </a:rPr>
                        <a:t>1-2</a:t>
                      </a:r>
                      <a:r>
                        <a:rPr sz="1400" spc="-10" dirty="0">
                          <a:latin typeface="Corbel"/>
                          <a:cs typeface="Corbel"/>
                        </a:rPr>
                        <a:t> ошибки</a:t>
                      </a:r>
                      <a:endParaRPr sz="1400">
                        <a:latin typeface="Corbel"/>
                        <a:cs typeface="Corbel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0F3E8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1400" dirty="0">
                          <a:latin typeface="Corbel"/>
                          <a:cs typeface="Corbel"/>
                        </a:rPr>
                        <a:t>2</a:t>
                      </a:r>
                      <a:endParaRPr sz="1400">
                        <a:latin typeface="Corbel"/>
                        <a:cs typeface="Corbel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0F3E8"/>
                    </a:solidFill>
                  </a:tcPr>
                </a:tc>
              </a:tr>
              <a:tr h="320040"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1400" dirty="0">
                          <a:latin typeface="Corbel"/>
                          <a:cs typeface="Corbel"/>
                        </a:rPr>
                        <a:t>3-4</a:t>
                      </a:r>
                      <a:r>
                        <a:rPr sz="1400" spc="-20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400" spc="-10" dirty="0">
                          <a:latin typeface="Corbel"/>
                          <a:cs typeface="Corbel"/>
                        </a:rPr>
                        <a:t>ошибки</a:t>
                      </a:r>
                      <a:endParaRPr sz="1400">
                        <a:latin typeface="Corbel"/>
                        <a:cs typeface="Corbel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0E6CD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1400" dirty="0">
                          <a:latin typeface="Corbel"/>
                          <a:cs typeface="Corbel"/>
                        </a:rPr>
                        <a:t>1</a:t>
                      </a:r>
                      <a:endParaRPr sz="1400">
                        <a:latin typeface="Corbel"/>
                        <a:cs typeface="Corbel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0E6CD"/>
                    </a:solidFill>
                  </a:tcPr>
                </a:tc>
              </a:tr>
              <a:tr h="319406"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1400" dirty="0">
                          <a:latin typeface="Corbel"/>
                          <a:cs typeface="Corbel"/>
                        </a:rPr>
                        <a:t>Больше</a:t>
                      </a:r>
                      <a:r>
                        <a:rPr sz="1400" spc="-50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400" dirty="0">
                          <a:latin typeface="Corbel"/>
                          <a:cs typeface="Corbel"/>
                        </a:rPr>
                        <a:t>5</a:t>
                      </a:r>
                      <a:r>
                        <a:rPr sz="1400" spc="-5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400" spc="-10" dirty="0">
                          <a:latin typeface="Corbel"/>
                          <a:cs typeface="Corbel"/>
                        </a:rPr>
                        <a:t>ошибок</a:t>
                      </a:r>
                      <a:endParaRPr sz="1400">
                        <a:latin typeface="Corbel"/>
                        <a:cs typeface="Corbel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0F3E8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1400" dirty="0">
                          <a:latin typeface="Corbel"/>
                          <a:cs typeface="Corbel"/>
                        </a:rPr>
                        <a:t>0</a:t>
                      </a:r>
                      <a:endParaRPr sz="1400">
                        <a:latin typeface="Corbel"/>
                        <a:cs typeface="Corbel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0F3E8"/>
                    </a:solidFill>
                  </a:tcPr>
                </a:tc>
              </a:tr>
              <a:tr h="548640">
                <a:tc>
                  <a:txBody>
                    <a:bodyPr/>
                    <a:lstStyle/>
                    <a:p>
                      <a:pPr marL="845185" marR="444500" indent="-393700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1400" b="1" dirty="0">
                          <a:latin typeface="Corbel"/>
                          <a:cs typeface="Corbel"/>
                        </a:rPr>
                        <a:t>ФК1.</a:t>
                      </a:r>
                      <a:r>
                        <a:rPr sz="1400" b="1" spc="-75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400" b="1" spc="-10" dirty="0">
                          <a:latin typeface="Corbel"/>
                          <a:cs typeface="Corbel"/>
                        </a:rPr>
                        <a:t>Фактическая точность</a:t>
                      </a:r>
                      <a:endParaRPr sz="1400">
                        <a:latin typeface="Corbel"/>
                        <a:cs typeface="Corbel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2E07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1400" b="1" spc="-10" dirty="0">
                          <a:latin typeface="Corbel"/>
                          <a:cs typeface="Corbel"/>
                        </a:rPr>
                        <a:t>Баллы</a:t>
                      </a:r>
                      <a:endParaRPr sz="1400">
                        <a:latin typeface="Corbel"/>
                        <a:cs typeface="Corbel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2E070"/>
                    </a:solidFill>
                  </a:tcPr>
                </a:tc>
              </a:tr>
              <a:tr h="319406"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1400" dirty="0">
                          <a:latin typeface="Corbel"/>
                          <a:cs typeface="Corbel"/>
                        </a:rPr>
                        <a:t>Нет</a:t>
                      </a:r>
                      <a:r>
                        <a:rPr sz="1400" spc="-55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400" spc="-10" dirty="0">
                          <a:latin typeface="Corbel"/>
                          <a:cs typeface="Corbel"/>
                        </a:rPr>
                        <a:t>ошибок</a:t>
                      </a:r>
                      <a:endParaRPr sz="1400">
                        <a:latin typeface="Corbel"/>
                        <a:cs typeface="Corbel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0F3E8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1400" dirty="0">
                          <a:latin typeface="Corbel"/>
                          <a:cs typeface="Corbel"/>
                        </a:rPr>
                        <a:t>1</a:t>
                      </a:r>
                      <a:endParaRPr sz="1400">
                        <a:latin typeface="Corbel"/>
                        <a:cs typeface="Corbel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0F3E8"/>
                    </a:solidFill>
                  </a:tcPr>
                </a:tc>
              </a:tr>
              <a:tr h="320040"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1400" dirty="0">
                          <a:latin typeface="Corbel"/>
                          <a:cs typeface="Corbel"/>
                        </a:rPr>
                        <a:t>Больше</a:t>
                      </a:r>
                      <a:r>
                        <a:rPr sz="1400" spc="-50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400" dirty="0">
                          <a:latin typeface="Corbel"/>
                          <a:cs typeface="Corbel"/>
                        </a:rPr>
                        <a:t>1</a:t>
                      </a:r>
                      <a:r>
                        <a:rPr sz="1400" spc="-10" dirty="0">
                          <a:latin typeface="Corbel"/>
                          <a:cs typeface="Corbel"/>
                        </a:rPr>
                        <a:t> ошибки</a:t>
                      </a:r>
                      <a:endParaRPr sz="1400">
                        <a:latin typeface="Corbel"/>
                        <a:cs typeface="Corbel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0E6CD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1400" dirty="0">
                          <a:latin typeface="Corbel"/>
                          <a:cs typeface="Corbel"/>
                        </a:rPr>
                        <a:t>0</a:t>
                      </a:r>
                      <a:endParaRPr sz="1400">
                        <a:latin typeface="Corbel"/>
                        <a:cs typeface="Corbel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0E6CD"/>
                    </a:solidFill>
                  </a:tcPr>
                </a:tc>
              </a:tr>
            </a:tbl>
          </a:graphicData>
        </a:graphic>
      </p:graphicFrame>
      <p:sp>
        <p:nvSpPr>
          <p:cNvPr id="6" name="object 6"/>
          <p:cNvSpPr txBox="1"/>
          <p:nvPr/>
        </p:nvSpPr>
        <p:spPr>
          <a:xfrm>
            <a:off x="4578096" y="5702808"/>
            <a:ext cx="1461770" cy="586058"/>
          </a:xfrm>
          <a:prstGeom prst="rect">
            <a:avLst/>
          </a:prstGeom>
          <a:solidFill>
            <a:srgbClr val="F7F6DA"/>
          </a:solidFill>
          <a:ln w="9525">
            <a:solidFill>
              <a:srgbClr val="A6B727"/>
            </a:solidFill>
          </a:ln>
        </p:spPr>
        <p:txBody>
          <a:bodyPr vert="horz" wrap="square" lIns="0" tIns="31750" rIns="0" bIns="0" rtlCol="0">
            <a:spAutoFit/>
          </a:bodyPr>
          <a:lstStyle/>
          <a:p>
            <a:pPr marL="217170">
              <a:lnSpc>
                <a:spcPct val="100000"/>
              </a:lnSpc>
              <a:spcBef>
                <a:spcPts val="250"/>
              </a:spcBef>
            </a:pPr>
            <a:r>
              <a:rPr sz="1800" spc="-10" dirty="0">
                <a:latin typeface="Corbel"/>
                <a:cs typeface="Corbel"/>
              </a:rPr>
              <a:t>Максимум</a:t>
            </a:r>
            <a:endParaRPr sz="1800">
              <a:latin typeface="Corbel"/>
              <a:cs typeface="Corbel"/>
            </a:endParaRPr>
          </a:p>
          <a:p>
            <a:pPr marL="246379">
              <a:lnSpc>
                <a:spcPct val="100000"/>
              </a:lnSpc>
            </a:pPr>
            <a:r>
              <a:rPr sz="1800" b="1" dirty="0">
                <a:latin typeface="Corbel"/>
                <a:cs typeface="Corbel"/>
              </a:rPr>
              <a:t>13</a:t>
            </a:r>
            <a:r>
              <a:rPr sz="1800" b="1" spc="-70" dirty="0">
                <a:latin typeface="Corbel"/>
                <a:cs typeface="Corbel"/>
              </a:rPr>
              <a:t> </a:t>
            </a:r>
            <a:r>
              <a:rPr sz="1800" spc="-10" dirty="0">
                <a:latin typeface="Corbel"/>
                <a:cs typeface="Corbel"/>
              </a:rPr>
              <a:t>баллов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71068" y="6789546"/>
            <a:ext cx="1885950" cy="22288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2324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latin typeface="Corbel"/>
                <a:cs typeface="Corbel"/>
              </a:rPr>
              <a:t>Не</a:t>
            </a:r>
            <a:r>
              <a:rPr sz="1800" spc="-10" dirty="0">
                <a:latin typeface="Corbel"/>
                <a:cs typeface="Corbel"/>
              </a:rPr>
              <a:t> пытайтесь </a:t>
            </a:r>
            <a:r>
              <a:rPr sz="1800" dirty="0">
                <a:latin typeface="Corbel"/>
                <a:cs typeface="Corbel"/>
              </a:rPr>
              <a:t>выдать</a:t>
            </a:r>
            <a:r>
              <a:rPr sz="1800" spc="-60" dirty="0">
                <a:latin typeface="Corbel"/>
                <a:cs typeface="Corbel"/>
              </a:rPr>
              <a:t> </a:t>
            </a:r>
            <a:r>
              <a:rPr sz="1800" spc="-25" dirty="0">
                <a:latin typeface="Corbel"/>
                <a:cs typeface="Corbel"/>
              </a:rPr>
              <a:t>за </a:t>
            </a:r>
            <a:r>
              <a:rPr sz="1800" spc="-10" dirty="0">
                <a:latin typeface="Corbel"/>
                <a:cs typeface="Corbel"/>
              </a:rPr>
              <a:t>сочинение</a:t>
            </a:r>
            <a:endParaRPr sz="1800">
              <a:latin typeface="Corbel"/>
              <a:cs typeface="Corbel"/>
            </a:endParaRPr>
          </a:p>
          <a:p>
            <a:pPr marL="12700" marR="5080">
              <a:lnSpc>
                <a:spcPct val="100000"/>
              </a:lnSpc>
            </a:pPr>
            <a:r>
              <a:rPr sz="1800" dirty="0">
                <a:latin typeface="Corbel"/>
                <a:cs typeface="Corbel"/>
              </a:rPr>
              <a:t>переписанный</a:t>
            </a:r>
            <a:r>
              <a:rPr sz="1800" spc="15" dirty="0">
                <a:latin typeface="Corbel"/>
                <a:cs typeface="Corbel"/>
              </a:rPr>
              <a:t> </a:t>
            </a:r>
            <a:r>
              <a:rPr sz="1800" spc="-25" dirty="0">
                <a:latin typeface="Corbel"/>
                <a:cs typeface="Corbel"/>
              </a:rPr>
              <a:t>или </a:t>
            </a:r>
            <a:r>
              <a:rPr sz="1800" spc="-10" dirty="0">
                <a:latin typeface="Corbel"/>
                <a:cs typeface="Corbel"/>
              </a:rPr>
              <a:t>пересказанный</a:t>
            </a:r>
            <a:endParaRPr sz="1800">
              <a:latin typeface="Corbel"/>
              <a:cs typeface="Corbel"/>
            </a:endParaRPr>
          </a:p>
          <a:p>
            <a:pPr marL="12700" marR="219710">
              <a:lnSpc>
                <a:spcPct val="100000"/>
              </a:lnSpc>
            </a:pPr>
            <a:r>
              <a:rPr sz="1800" dirty="0">
                <a:latin typeface="Corbel"/>
                <a:cs typeface="Corbel"/>
              </a:rPr>
              <a:t>текст</a:t>
            </a:r>
            <a:r>
              <a:rPr sz="1800" spc="-30" dirty="0">
                <a:latin typeface="Corbel"/>
                <a:cs typeface="Corbel"/>
              </a:rPr>
              <a:t> </a:t>
            </a:r>
            <a:r>
              <a:rPr sz="1800" dirty="0">
                <a:latin typeface="Corbel"/>
                <a:cs typeface="Corbel"/>
              </a:rPr>
              <a:t>из</a:t>
            </a:r>
            <a:r>
              <a:rPr sz="1800" spc="-20" dirty="0">
                <a:latin typeface="Corbel"/>
                <a:cs typeface="Corbel"/>
              </a:rPr>
              <a:t> </a:t>
            </a:r>
            <a:r>
              <a:rPr sz="1800" spc="-10" dirty="0">
                <a:latin typeface="Corbel"/>
                <a:cs typeface="Corbel"/>
              </a:rPr>
              <a:t>задания </a:t>
            </a:r>
            <a:r>
              <a:rPr sz="1800" dirty="0">
                <a:latin typeface="Corbel"/>
                <a:cs typeface="Corbel"/>
              </a:rPr>
              <a:t>такую</a:t>
            </a:r>
            <a:r>
              <a:rPr sz="1800" spc="-10" dirty="0">
                <a:latin typeface="Corbel"/>
                <a:cs typeface="Corbel"/>
              </a:rPr>
              <a:t> работу</a:t>
            </a:r>
            <a:endParaRPr sz="1800">
              <a:latin typeface="Corbel"/>
              <a:cs typeface="Corbel"/>
            </a:endParaRPr>
          </a:p>
          <a:p>
            <a:pPr marL="12700">
              <a:lnSpc>
                <a:spcPct val="100000"/>
              </a:lnSpc>
            </a:pPr>
            <a:r>
              <a:rPr sz="1800" dirty="0">
                <a:latin typeface="Corbel"/>
                <a:cs typeface="Corbel"/>
              </a:rPr>
              <a:t>оценят</a:t>
            </a:r>
            <a:r>
              <a:rPr sz="1800" spc="-15" dirty="0">
                <a:latin typeface="Corbel"/>
                <a:cs typeface="Corbel"/>
              </a:rPr>
              <a:t> </a:t>
            </a:r>
            <a:r>
              <a:rPr sz="1800" dirty="0">
                <a:latin typeface="Corbel"/>
                <a:cs typeface="Corbel"/>
              </a:rPr>
              <a:t>в</a:t>
            </a:r>
            <a:r>
              <a:rPr sz="1800" spc="-10" dirty="0">
                <a:latin typeface="Corbel"/>
                <a:cs typeface="Corbel"/>
              </a:rPr>
              <a:t> </a:t>
            </a:r>
            <a:r>
              <a:rPr sz="1800" b="1" dirty="0">
                <a:latin typeface="Corbel"/>
                <a:cs typeface="Corbel"/>
              </a:rPr>
              <a:t>0</a:t>
            </a:r>
            <a:r>
              <a:rPr sz="1800" b="1" spc="-25" dirty="0">
                <a:latin typeface="Corbel"/>
                <a:cs typeface="Corbel"/>
              </a:rPr>
              <a:t> </a:t>
            </a:r>
            <a:r>
              <a:rPr sz="1800" spc="-10" dirty="0">
                <a:latin typeface="Corbel"/>
                <a:cs typeface="Corbel"/>
              </a:rPr>
              <a:t>баллов</a:t>
            </a:r>
            <a:endParaRPr sz="1800">
              <a:latin typeface="Corbel"/>
              <a:cs typeface="Corbe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42111" y="347218"/>
            <a:ext cx="5173776" cy="802783"/>
          </a:xfrm>
          <a:prstGeom prst="rect">
            <a:avLst/>
          </a:prstGeom>
        </p:spPr>
        <p:txBody>
          <a:bodyPr vert="horz" wrap="square" lIns="0" tIns="58419" rIns="0" bIns="0" rtlCol="0">
            <a:spAutoFit/>
          </a:bodyPr>
          <a:lstStyle/>
          <a:p>
            <a:pPr marL="1762760" marR="5080" indent="-1750060">
              <a:lnSpc>
                <a:spcPts val="2920"/>
              </a:lnSpc>
              <a:spcBef>
                <a:spcPts val="459"/>
              </a:spcBef>
            </a:pPr>
            <a:r>
              <a:rPr dirty="0"/>
              <a:t>Изменения</a:t>
            </a:r>
            <a:r>
              <a:rPr spc="-140" dirty="0"/>
              <a:t> </a:t>
            </a:r>
            <a:r>
              <a:rPr dirty="0"/>
              <a:t>ОГЭ</a:t>
            </a:r>
            <a:r>
              <a:rPr spc="-55" dirty="0"/>
              <a:t> </a:t>
            </a:r>
            <a:r>
              <a:rPr dirty="0"/>
              <a:t>по</a:t>
            </a:r>
            <a:r>
              <a:rPr spc="-40" dirty="0"/>
              <a:t> </a:t>
            </a:r>
            <a:r>
              <a:rPr dirty="0"/>
              <a:t>русскому</a:t>
            </a:r>
            <a:r>
              <a:rPr spc="-30" dirty="0"/>
              <a:t> </a:t>
            </a:r>
            <a:r>
              <a:rPr spc="-10" dirty="0"/>
              <a:t>языку </a:t>
            </a:r>
            <a:r>
              <a:rPr dirty="0"/>
              <a:t>в</a:t>
            </a:r>
            <a:r>
              <a:rPr spc="-45" dirty="0"/>
              <a:t> </a:t>
            </a:r>
            <a:r>
              <a:rPr spc="-25" dirty="0"/>
              <a:t>2025</a:t>
            </a:r>
            <a:r>
              <a:rPr spc="-55" dirty="0"/>
              <a:t> </a:t>
            </a:r>
            <a:r>
              <a:rPr spc="-20" dirty="0"/>
              <a:t>году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94817" y="1337311"/>
            <a:ext cx="6096000" cy="8221738"/>
          </a:xfrm>
          <a:prstGeom prst="rect">
            <a:avLst/>
          </a:prstGeom>
        </p:spPr>
        <p:txBody>
          <a:bodyPr vert="horz" wrap="square" lIns="0" tIns="40640" rIns="0" bIns="0" rtlCol="0">
            <a:spAutoFit/>
          </a:bodyPr>
          <a:lstStyle/>
          <a:p>
            <a:pPr marL="12700" marR="581025">
              <a:lnSpc>
                <a:spcPts val="1789"/>
              </a:lnSpc>
              <a:spcBef>
                <a:spcPts val="320"/>
              </a:spcBef>
            </a:pPr>
            <a:r>
              <a:rPr sz="1650" spc="-10" dirty="0">
                <a:latin typeface="Corbel"/>
                <a:cs typeface="Corbel"/>
              </a:rPr>
              <a:t>Структура</a:t>
            </a:r>
            <a:r>
              <a:rPr sz="1650" spc="-45" dirty="0">
                <a:latin typeface="Corbel"/>
                <a:cs typeface="Corbel"/>
              </a:rPr>
              <a:t> </a:t>
            </a:r>
            <a:r>
              <a:rPr sz="1650" dirty="0">
                <a:latin typeface="Corbel"/>
                <a:cs typeface="Corbel"/>
              </a:rPr>
              <a:t>КИМ</a:t>
            </a:r>
            <a:r>
              <a:rPr sz="1650" spc="-20" dirty="0">
                <a:latin typeface="Corbel"/>
                <a:cs typeface="Corbel"/>
              </a:rPr>
              <a:t> </a:t>
            </a:r>
            <a:r>
              <a:rPr sz="1650" spc="-10" dirty="0">
                <a:latin typeface="Corbel"/>
                <a:cs typeface="Corbel"/>
              </a:rPr>
              <a:t>останется</a:t>
            </a:r>
            <a:r>
              <a:rPr sz="1650" spc="-55" dirty="0">
                <a:latin typeface="Corbel"/>
                <a:cs typeface="Corbel"/>
              </a:rPr>
              <a:t> </a:t>
            </a:r>
            <a:r>
              <a:rPr sz="1650" dirty="0">
                <a:latin typeface="Corbel"/>
                <a:cs typeface="Corbel"/>
              </a:rPr>
              <a:t>прежней,</a:t>
            </a:r>
            <a:r>
              <a:rPr sz="1650" spc="-35" dirty="0">
                <a:latin typeface="Corbel"/>
                <a:cs typeface="Corbel"/>
              </a:rPr>
              <a:t> </a:t>
            </a:r>
            <a:r>
              <a:rPr sz="1650" dirty="0">
                <a:latin typeface="Corbel"/>
                <a:cs typeface="Corbel"/>
              </a:rPr>
              <a:t>но</a:t>
            </a:r>
            <a:r>
              <a:rPr sz="1650" spc="-25" dirty="0">
                <a:latin typeface="Corbel"/>
                <a:cs typeface="Corbel"/>
              </a:rPr>
              <a:t> </a:t>
            </a:r>
            <a:r>
              <a:rPr sz="1650" dirty="0">
                <a:latin typeface="Corbel"/>
                <a:cs typeface="Corbel"/>
              </a:rPr>
              <a:t>изменения</a:t>
            </a:r>
            <a:r>
              <a:rPr sz="1650" spc="-40" dirty="0">
                <a:latin typeface="Corbel"/>
                <a:cs typeface="Corbel"/>
              </a:rPr>
              <a:t> </a:t>
            </a:r>
            <a:r>
              <a:rPr sz="1650" spc="-10" dirty="0">
                <a:latin typeface="Corbel"/>
                <a:cs typeface="Corbel"/>
              </a:rPr>
              <a:t>коснулись </a:t>
            </a:r>
            <a:r>
              <a:rPr sz="1650" dirty="0">
                <a:latin typeface="Corbel"/>
                <a:cs typeface="Corbel"/>
              </a:rPr>
              <a:t>системы</a:t>
            </a:r>
            <a:r>
              <a:rPr sz="1650" spc="-35" dirty="0">
                <a:latin typeface="Corbel"/>
                <a:cs typeface="Corbel"/>
              </a:rPr>
              <a:t> </a:t>
            </a:r>
            <a:r>
              <a:rPr sz="1650" spc="-10" dirty="0">
                <a:latin typeface="Corbel"/>
                <a:cs typeface="Corbel"/>
              </a:rPr>
              <a:t>оценивания</a:t>
            </a:r>
            <a:r>
              <a:rPr sz="1650" spc="-35" dirty="0">
                <a:latin typeface="Corbel"/>
                <a:cs typeface="Corbel"/>
              </a:rPr>
              <a:t> </a:t>
            </a:r>
            <a:r>
              <a:rPr sz="1650" dirty="0">
                <a:latin typeface="Corbel"/>
                <a:cs typeface="Corbel"/>
              </a:rPr>
              <a:t>и</a:t>
            </a:r>
            <a:r>
              <a:rPr sz="1650" spc="15" dirty="0">
                <a:latin typeface="Corbel"/>
                <a:cs typeface="Corbel"/>
              </a:rPr>
              <a:t> </a:t>
            </a:r>
            <a:r>
              <a:rPr sz="1650" spc="-10" dirty="0">
                <a:latin typeface="Corbel"/>
                <a:cs typeface="Corbel"/>
              </a:rPr>
              <a:t>формулировок</a:t>
            </a:r>
            <a:r>
              <a:rPr sz="1650" spc="-25" dirty="0">
                <a:latin typeface="Corbel"/>
                <a:cs typeface="Corbel"/>
              </a:rPr>
              <a:t> отдельных </a:t>
            </a:r>
            <a:r>
              <a:rPr sz="1650" spc="-10" dirty="0">
                <a:latin typeface="Corbel"/>
                <a:cs typeface="Corbel"/>
              </a:rPr>
              <a:t>заданий.</a:t>
            </a:r>
            <a:endParaRPr sz="1650">
              <a:latin typeface="Corbel"/>
              <a:cs typeface="Corbel"/>
            </a:endParaRPr>
          </a:p>
          <a:p>
            <a:pPr marL="116205" indent="-104139">
              <a:lnSpc>
                <a:spcPts val="1885"/>
              </a:lnSpc>
              <a:spcBef>
                <a:spcPts val="575"/>
              </a:spcBef>
              <a:buClr>
                <a:srgbClr val="A6B727"/>
              </a:buClr>
              <a:buSzPct val="78787"/>
              <a:buChar char="•"/>
              <a:tabLst>
                <a:tab pos="116839" algn="l"/>
              </a:tabLst>
            </a:pPr>
            <a:r>
              <a:rPr sz="1650" dirty="0">
                <a:latin typeface="Corbel"/>
                <a:cs typeface="Corbel"/>
              </a:rPr>
              <a:t>В</a:t>
            </a:r>
            <a:r>
              <a:rPr sz="1650" spc="-50" dirty="0">
                <a:latin typeface="Corbel"/>
                <a:cs typeface="Corbel"/>
              </a:rPr>
              <a:t> </a:t>
            </a:r>
            <a:r>
              <a:rPr sz="1650" dirty="0">
                <a:latin typeface="Corbel"/>
                <a:cs typeface="Corbel"/>
              </a:rPr>
              <a:t>заданиях</a:t>
            </a:r>
            <a:r>
              <a:rPr sz="1650" spc="-40" dirty="0">
                <a:latin typeface="Corbel"/>
                <a:cs typeface="Corbel"/>
              </a:rPr>
              <a:t> </a:t>
            </a:r>
            <a:r>
              <a:rPr sz="1650" b="1" dirty="0">
                <a:latin typeface="Corbel"/>
                <a:cs typeface="Corbel"/>
              </a:rPr>
              <a:t>13.1</a:t>
            </a:r>
            <a:r>
              <a:rPr sz="1650" dirty="0">
                <a:latin typeface="Corbel"/>
                <a:cs typeface="Corbel"/>
              </a:rPr>
              <a:t>,</a:t>
            </a:r>
            <a:r>
              <a:rPr sz="1650" spc="-45" dirty="0">
                <a:latin typeface="Corbel"/>
                <a:cs typeface="Corbel"/>
              </a:rPr>
              <a:t> </a:t>
            </a:r>
            <a:r>
              <a:rPr sz="1650" b="1" dirty="0">
                <a:latin typeface="Corbel"/>
                <a:cs typeface="Corbel"/>
              </a:rPr>
              <a:t>13.2</a:t>
            </a:r>
            <a:r>
              <a:rPr sz="1650" b="1" spc="-35" dirty="0">
                <a:latin typeface="Corbel"/>
                <a:cs typeface="Corbel"/>
              </a:rPr>
              <a:t> </a:t>
            </a:r>
            <a:r>
              <a:rPr sz="1650" dirty="0">
                <a:latin typeface="Corbel"/>
                <a:cs typeface="Corbel"/>
              </a:rPr>
              <a:t>и</a:t>
            </a:r>
            <a:r>
              <a:rPr sz="1650" spc="-30" dirty="0">
                <a:latin typeface="Corbel"/>
                <a:cs typeface="Corbel"/>
              </a:rPr>
              <a:t> </a:t>
            </a:r>
            <a:r>
              <a:rPr sz="1650" b="1" spc="-10" dirty="0">
                <a:latin typeface="Corbel"/>
                <a:cs typeface="Corbel"/>
              </a:rPr>
              <a:t>13.3</a:t>
            </a:r>
            <a:r>
              <a:rPr sz="1650" b="1" spc="-55" dirty="0">
                <a:latin typeface="Corbel"/>
                <a:cs typeface="Corbel"/>
              </a:rPr>
              <a:t> </a:t>
            </a:r>
            <a:r>
              <a:rPr sz="1650" spc="-10" dirty="0">
                <a:latin typeface="Corbel"/>
                <a:cs typeface="Corbel"/>
              </a:rPr>
              <a:t>последовательно</a:t>
            </a:r>
            <a:r>
              <a:rPr sz="1650" spc="-65" dirty="0">
                <a:latin typeface="Corbel"/>
                <a:cs typeface="Corbel"/>
              </a:rPr>
              <a:t> </a:t>
            </a:r>
            <a:r>
              <a:rPr sz="1650" spc="-10" dirty="0">
                <a:latin typeface="Corbel"/>
                <a:cs typeface="Corbel"/>
              </a:rPr>
              <a:t>использовано</a:t>
            </a:r>
            <a:endParaRPr sz="1650">
              <a:latin typeface="Corbel"/>
              <a:cs typeface="Corbel"/>
            </a:endParaRPr>
          </a:p>
          <a:p>
            <a:pPr marL="116205" marR="360045">
              <a:lnSpc>
                <a:spcPct val="90000"/>
              </a:lnSpc>
              <a:spcBef>
                <a:spcPts val="100"/>
              </a:spcBef>
            </a:pPr>
            <a:r>
              <a:rPr sz="1650" dirty="0">
                <a:latin typeface="Corbel"/>
                <a:cs typeface="Corbel"/>
              </a:rPr>
              <a:t>понятие</a:t>
            </a:r>
            <a:r>
              <a:rPr sz="1650" spc="-35" dirty="0">
                <a:latin typeface="Corbel"/>
                <a:cs typeface="Corbel"/>
              </a:rPr>
              <a:t> </a:t>
            </a:r>
            <a:r>
              <a:rPr sz="1650" dirty="0">
                <a:latin typeface="Corbel"/>
                <a:cs typeface="Corbel"/>
              </a:rPr>
              <a:t>«пример»</a:t>
            </a:r>
            <a:r>
              <a:rPr sz="1650" spc="-40" dirty="0">
                <a:latin typeface="Corbel"/>
                <a:cs typeface="Corbel"/>
              </a:rPr>
              <a:t> </a:t>
            </a:r>
            <a:r>
              <a:rPr sz="1650" dirty="0">
                <a:latin typeface="Corbel"/>
                <a:cs typeface="Corbel"/>
              </a:rPr>
              <a:t>без</a:t>
            </a:r>
            <a:r>
              <a:rPr sz="1650" spc="-10" dirty="0">
                <a:latin typeface="Corbel"/>
                <a:cs typeface="Corbel"/>
              </a:rPr>
              <a:t> разделения</a:t>
            </a:r>
            <a:r>
              <a:rPr sz="1650" spc="-15" dirty="0">
                <a:latin typeface="Corbel"/>
                <a:cs typeface="Corbel"/>
              </a:rPr>
              <a:t> </a:t>
            </a:r>
            <a:r>
              <a:rPr sz="1650" dirty="0">
                <a:latin typeface="Corbel"/>
                <a:cs typeface="Corbel"/>
              </a:rPr>
              <a:t>на</a:t>
            </a:r>
            <a:r>
              <a:rPr sz="1650" spc="10" dirty="0">
                <a:latin typeface="Corbel"/>
                <a:cs typeface="Corbel"/>
              </a:rPr>
              <a:t> </a:t>
            </a:r>
            <a:r>
              <a:rPr sz="1650" dirty="0">
                <a:latin typeface="Corbel"/>
                <a:cs typeface="Corbel"/>
              </a:rPr>
              <a:t>пример-</a:t>
            </a:r>
            <a:r>
              <a:rPr sz="1650" spc="-10" dirty="0">
                <a:latin typeface="Corbel"/>
                <a:cs typeface="Corbel"/>
              </a:rPr>
              <a:t>иллюстрацию</a:t>
            </a:r>
            <a:r>
              <a:rPr sz="1650" spc="-35" dirty="0">
                <a:latin typeface="Corbel"/>
                <a:cs typeface="Corbel"/>
              </a:rPr>
              <a:t> </a:t>
            </a:r>
            <a:r>
              <a:rPr sz="1650" spc="-50" dirty="0">
                <a:latin typeface="Corbel"/>
                <a:cs typeface="Corbel"/>
              </a:rPr>
              <a:t>и </a:t>
            </a:r>
            <a:r>
              <a:rPr sz="1650" dirty="0">
                <a:latin typeface="Corbel"/>
                <a:cs typeface="Corbel"/>
              </a:rPr>
              <a:t>пример-</a:t>
            </a:r>
            <a:r>
              <a:rPr sz="1650" spc="-10" dirty="0">
                <a:latin typeface="Corbel"/>
                <a:cs typeface="Corbel"/>
              </a:rPr>
              <a:t>аргумент.</a:t>
            </a:r>
            <a:r>
              <a:rPr sz="1650" spc="-70" dirty="0">
                <a:latin typeface="Corbel"/>
                <a:cs typeface="Corbel"/>
              </a:rPr>
              <a:t> </a:t>
            </a:r>
            <a:r>
              <a:rPr sz="1650" i="1" spc="-10" dirty="0">
                <a:latin typeface="Corbel"/>
                <a:cs typeface="Corbel"/>
              </a:rPr>
              <a:t>Теперь</a:t>
            </a:r>
            <a:r>
              <a:rPr sz="1650" i="1" spc="-40" dirty="0">
                <a:latin typeface="Corbel"/>
                <a:cs typeface="Corbel"/>
              </a:rPr>
              <a:t> </a:t>
            </a:r>
            <a:r>
              <a:rPr sz="1650" i="1" dirty="0">
                <a:latin typeface="Corbel"/>
                <a:cs typeface="Corbel"/>
              </a:rPr>
              <a:t>можно</a:t>
            </a:r>
            <a:r>
              <a:rPr sz="1650" i="1" spc="-40" dirty="0">
                <a:latin typeface="Corbel"/>
                <a:cs typeface="Corbel"/>
              </a:rPr>
              <a:t> </a:t>
            </a:r>
            <a:r>
              <a:rPr sz="1650" i="1" dirty="0">
                <a:latin typeface="Corbel"/>
                <a:cs typeface="Corbel"/>
              </a:rPr>
              <a:t>просто</a:t>
            </a:r>
            <a:r>
              <a:rPr sz="1650" i="1" spc="-35" dirty="0">
                <a:latin typeface="Corbel"/>
                <a:cs typeface="Corbel"/>
              </a:rPr>
              <a:t> </a:t>
            </a:r>
            <a:r>
              <a:rPr sz="1650" i="1" dirty="0">
                <a:latin typeface="Corbel"/>
                <a:cs typeface="Corbel"/>
              </a:rPr>
              <a:t>привести</a:t>
            </a:r>
            <a:r>
              <a:rPr sz="1650" i="1" spc="-45" dirty="0">
                <a:latin typeface="Corbel"/>
                <a:cs typeface="Corbel"/>
              </a:rPr>
              <a:t> </a:t>
            </a:r>
            <a:r>
              <a:rPr sz="1650" i="1" dirty="0">
                <a:latin typeface="Corbel"/>
                <a:cs typeface="Corbel"/>
              </a:rPr>
              <a:t>2</a:t>
            </a:r>
            <a:r>
              <a:rPr sz="1650" i="1" spc="-25" dirty="0">
                <a:latin typeface="Corbel"/>
                <a:cs typeface="Corbel"/>
              </a:rPr>
              <a:t> </a:t>
            </a:r>
            <a:r>
              <a:rPr sz="1650" i="1" spc="-10" dirty="0">
                <a:latin typeface="Corbel"/>
                <a:cs typeface="Corbel"/>
              </a:rPr>
              <a:t>любых примера.</a:t>
            </a:r>
            <a:endParaRPr sz="1650">
              <a:latin typeface="Corbel"/>
              <a:cs typeface="Corbel"/>
            </a:endParaRPr>
          </a:p>
          <a:p>
            <a:pPr marL="116205" indent="-104139">
              <a:lnSpc>
                <a:spcPts val="1880"/>
              </a:lnSpc>
              <a:spcBef>
                <a:spcPts val="600"/>
              </a:spcBef>
              <a:buClr>
                <a:srgbClr val="A6B727"/>
              </a:buClr>
              <a:buSzPct val="78787"/>
              <a:buChar char="•"/>
              <a:tabLst>
                <a:tab pos="116839" algn="l"/>
              </a:tabLst>
            </a:pPr>
            <a:r>
              <a:rPr sz="1650" dirty="0">
                <a:latin typeface="Corbel"/>
                <a:cs typeface="Corbel"/>
              </a:rPr>
              <a:t>Сняли</a:t>
            </a:r>
            <a:r>
              <a:rPr sz="1650" spc="-35" dirty="0">
                <a:latin typeface="Corbel"/>
                <a:cs typeface="Corbel"/>
              </a:rPr>
              <a:t> </a:t>
            </a:r>
            <a:r>
              <a:rPr sz="1650" spc="-10" dirty="0">
                <a:latin typeface="Corbel"/>
                <a:cs typeface="Corbel"/>
              </a:rPr>
              <a:t>ограничение</a:t>
            </a:r>
            <a:r>
              <a:rPr sz="1650" spc="-30" dirty="0">
                <a:latin typeface="Corbel"/>
                <a:cs typeface="Corbel"/>
              </a:rPr>
              <a:t> </a:t>
            </a:r>
            <a:r>
              <a:rPr sz="1650" dirty="0">
                <a:latin typeface="Corbel"/>
                <a:cs typeface="Corbel"/>
              </a:rPr>
              <a:t>на</a:t>
            </a:r>
            <a:r>
              <a:rPr sz="1650" spc="15" dirty="0">
                <a:latin typeface="Corbel"/>
                <a:cs typeface="Corbel"/>
              </a:rPr>
              <a:t> </a:t>
            </a:r>
            <a:r>
              <a:rPr sz="1650" dirty="0">
                <a:latin typeface="Corbel"/>
                <a:cs typeface="Corbel"/>
              </a:rPr>
              <a:t>способы</a:t>
            </a:r>
            <a:r>
              <a:rPr sz="1650" spc="-40" dirty="0">
                <a:latin typeface="Corbel"/>
                <a:cs typeface="Corbel"/>
              </a:rPr>
              <a:t> </a:t>
            </a:r>
            <a:r>
              <a:rPr sz="1650" spc="-10" dirty="0">
                <a:latin typeface="Corbel"/>
                <a:cs typeface="Corbel"/>
              </a:rPr>
              <a:t>обращения</a:t>
            </a:r>
            <a:r>
              <a:rPr sz="1650" spc="-35" dirty="0">
                <a:latin typeface="Corbel"/>
                <a:cs typeface="Corbel"/>
              </a:rPr>
              <a:t> </a:t>
            </a:r>
            <a:r>
              <a:rPr sz="1650" dirty="0">
                <a:latin typeface="Corbel"/>
                <a:cs typeface="Corbel"/>
              </a:rPr>
              <a:t>к</a:t>
            </a:r>
            <a:r>
              <a:rPr sz="1650" spc="15" dirty="0">
                <a:latin typeface="Corbel"/>
                <a:cs typeface="Corbel"/>
              </a:rPr>
              <a:t> </a:t>
            </a:r>
            <a:r>
              <a:rPr sz="1650" spc="-10" dirty="0">
                <a:latin typeface="Corbel"/>
                <a:cs typeface="Corbel"/>
              </a:rPr>
              <a:t>прочитанному</a:t>
            </a:r>
            <a:endParaRPr sz="1650">
              <a:latin typeface="Corbel"/>
              <a:cs typeface="Corbel"/>
            </a:endParaRPr>
          </a:p>
          <a:p>
            <a:pPr marL="116205" marR="79375">
              <a:lnSpc>
                <a:spcPts val="1789"/>
              </a:lnSpc>
              <a:spcBef>
                <a:spcPts val="120"/>
              </a:spcBef>
            </a:pPr>
            <a:r>
              <a:rPr sz="1650" spc="-20" dirty="0">
                <a:latin typeface="Corbel"/>
                <a:cs typeface="Corbel"/>
              </a:rPr>
              <a:t>тексту.</a:t>
            </a:r>
            <a:r>
              <a:rPr sz="1650" spc="-40" dirty="0">
                <a:latin typeface="Corbel"/>
                <a:cs typeface="Corbel"/>
              </a:rPr>
              <a:t> </a:t>
            </a:r>
            <a:r>
              <a:rPr sz="1650" dirty="0">
                <a:latin typeface="Corbel"/>
                <a:cs typeface="Corbel"/>
              </a:rPr>
              <a:t>Экзаменуемый</a:t>
            </a:r>
            <a:r>
              <a:rPr sz="1650" spc="-45" dirty="0">
                <a:latin typeface="Corbel"/>
                <a:cs typeface="Corbel"/>
              </a:rPr>
              <a:t> </a:t>
            </a:r>
            <a:r>
              <a:rPr sz="1650" spc="-10" dirty="0">
                <a:latin typeface="Corbel"/>
                <a:cs typeface="Corbel"/>
              </a:rPr>
              <a:t>может</a:t>
            </a:r>
            <a:r>
              <a:rPr sz="1650" spc="-40" dirty="0">
                <a:latin typeface="Corbel"/>
                <a:cs typeface="Corbel"/>
              </a:rPr>
              <a:t> </a:t>
            </a:r>
            <a:r>
              <a:rPr sz="1650" spc="-10" dirty="0">
                <a:latin typeface="Corbel"/>
                <a:cs typeface="Corbel"/>
              </a:rPr>
              <a:t>использовать</a:t>
            </a:r>
            <a:r>
              <a:rPr sz="1650" spc="-40" dirty="0">
                <a:latin typeface="Corbel"/>
                <a:cs typeface="Corbel"/>
              </a:rPr>
              <a:t> </a:t>
            </a:r>
            <a:r>
              <a:rPr sz="1650" dirty="0">
                <a:latin typeface="Corbel"/>
                <a:cs typeface="Corbel"/>
              </a:rPr>
              <a:t>не</a:t>
            </a:r>
            <a:r>
              <a:rPr sz="1650" spc="-15" dirty="0">
                <a:latin typeface="Corbel"/>
                <a:cs typeface="Corbel"/>
              </a:rPr>
              <a:t> </a:t>
            </a:r>
            <a:r>
              <a:rPr sz="1650" spc="-10" dirty="0">
                <a:latin typeface="Corbel"/>
                <a:cs typeface="Corbel"/>
              </a:rPr>
              <a:t>только</a:t>
            </a:r>
            <a:r>
              <a:rPr sz="1650" spc="-45" dirty="0">
                <a:latin typeface="Corbel"/>
                <a:cs typeface="Corbel"/>
              </a:rPr>
              <a:t> </a:t>
            </a:r>
            <a:r>
              <a:rPr sz="1650" spc="-10" dirty="0">
                <a:latin typeface="Corbel"/>
                <a:cs typeface="Corbel"/>
              </a:rPr>
              <a:t>цитаты</a:t>
            </a:r>
            <a:r>
              <a:rPr sz="1650" spc="-35" dirty="0">
                <a:latin typeface="Corbel"/>
                <a:cs typeface="Corbel"/>
              </a:rPr>
              <a:t> </a:t>
            </a:r>
            <a:r>
              <a:rPr sz="1650" spc="-25" dirty="0">
                <a:latin typeface="Corbel"/>
                <a:cs typeface="Corbel"/>
              </a:rPr>
              <a:t>или </a:t>
            </a:r>
            <a:r>
              <a:rPr sz="1650" dirty="0">
                <a:latin typeface="Corbel"/>
                <a:cs typeface="Corbel"/>
              </a:rPr>
              <a:t>ссылки</a:t>
            </a:r>
            <a:r>
              <a:rPr sz="1650" spc="-55" dirty="0">
                <a:latin typeface="Corbel"/>
                <a:cs typeface="Corbel"/>
              </a:rPr>
              <a:t> </a:t>
            </a:r>
            <a:r>
              <a:rPr sz="1650" dirty="0">
                <a:latin typeface="Corbel"/>
                <a:cs typeface="Corbel"/>
              </a:rPr>
              <a:t>на</a:t>
            </a:r>
            <a:r>
              <a:rPr sz="1650" spc="5" dirty="0">
                <a:latin typeface="Corbel"/>
                <a:cs typeface="Corbel"/>
              </a:rPr>
              <a:t> </a:t>
            </a:r>
            <a:r>
              <a:rPr sz="1650" dirty="0">
                <a:latin typeface="Corbel"/>
                <a:cs typeface="Corbel"/>
              </a:rPr>
              <a:t>номера</a:t>
            </a:r>
            <a:r>
              <a:rPr sz="1650" spc="-30" dirty="0">
                <a:latin typeface="Corbel"/>
                <a:cs typeface="Corbel"/>
              </a:rPr>
              <a:t> </a:t>
            </a:r>
            <a:r>
              <a:rPr sz="1650" spc="-10" dirty="0">
                <a:latin typeface="Corbel"/>
                <a:cs typeface="Corbel"/>
              </a:rPr>
              <a:t>предложений,</a:t>
            </a:r>
            <a:r>
              <a:rPr sz="1650" spc="-30" dirty="0">
                <a:latin typeface="Corbel"/>
                <a:cs typeface="Corbel"/>
              </a:rPr>
              <a:t> </a:t>
            </a:r>
            <a:r>
              <a:rPr sz="1650" dirty="0">
                <a:latin typeface="Corbel"/>
                <a:cs typeface="Corbel"/>
              </a:rPr>
              <a:t>но</a:t>
            </a:r>
            <a:r>
              <a:rPr sz="1650" spc="-20" dirty="0">
                <a:latin typeface="Corbel"/>
                <a:cs typeface="Corbel"/>
              </a:rPr>
              <a:t> </a:t>
            </a:r>
            <a:r>
              <a:rPr sz="1650" dirty="0">
                <a:latin typeface="Corbel"/>
                <a:cs typeface="Corbel"/>
              </a:rPr>
              <a:t>и,</a:t>
            </a:r>
            <a:r>
              <a:rPr sz="1650" spc="-20" dirty="0">
                <a:latin typeface="Corbel"/>
                <a:cs typeface="Corbel"/>
              </a:rPr>
              <a:t> </a:t>
            </a:r>
            <a:r>
              <a:rPr sz="1650" dirty="0">
                <a:latin typeface="Corbel"/>
                <a:cs typeface="Corbel"/>
              </a:rPr>
              <a:t>например,</a:t>
            </a:r>
            <a:r>
              <a:rPr sz="1650" spc="-25" dirty="0">
                <a:latin typeface="Corbel"/>
                <a:cs typeface="Corbel"/>
              </a:rPr>
              <a:t> </a:t>
            </a:r>
            <a:r>
              <a:rPr sz="1650" spc="-10" dirty="0">
                <a:latin typeface="Corbel"/>
                <a:cs typeface="Corbel"/>
              </a:rPr>
              <a:t>сжатый</a:t>
            </a:r>
            <a:endParaRPr sz="1650">
              <a:latin typeface="Corbel"/>
              <a:cs typeface="Corbel"/>
            </a:endParaRPr>
          </a:p>
          <a:p>
            <a:pPr marL="116205">
              <a:lnSpc>
                <a:spcPts val="1745"/>
              </a:lnSpc>
            </a:pPr>
            <a:r>
              <a:rPr sz="1650" spc="-10" dirty="0">
                <a:latin typeface="Corbel"/>
                <a:cs typeface="Corbel"/>
              </a:rPr>
              <a:t>выборочный</a:t>
            </a:r>
            <a:r>
              <a:rPr sz="1650" spc="-30" dirty="0">
                <a:latin typeface="Corbel"/>
                <a:cs typeface="Corbel"/>
              </a:rPr>
              <a:t> </a:t>
            </a:r>
            <a:r>
              <a:rPr sz="1650" dirty="0">
                <a:latin typeface="Corbel"/>
                <a:cs typeface="Corbel"/>
              </a:rPr>
              <a:t>пересказ</a:t>
            </a:r>
            <a:r>
              <a:rPr sz="1650" spc="10" dirty="0">
                <a:latin typeface="Corbel"/>
                <a:cs typeface="Corbel"/>
              </a:rPr>
              <a:t> </a:t>
            </a:r>
            <a:r>
              <a:rPr sz="1650" spc="-10" dirty="0">
                <a:latin typeface="Corbel"/>
                <a:cs typeface="Corbel"/>
              </a:rPr>
              <a:t>прочитанного.</a:t>
            </a:r>
            <a:endParaRPr sz="1650">
              <a:latin typeface="Corbel"/>
              <a:cs typeface="Corbel"/>
            </a:endParaRPr>
          </a:p>
          <a:p>
            <a:pPr marL="116205" marR="701040" indent="-104139">
              <a:lnSpc>
                <a:spcPts val="1789"/>
              </a:lnSpc>
              <a:spcBef>
                <a:spcPts val="820"/>
              </a:spcBef>
              <a:buClr>
                <a:srgbClr val="A6B727"/>
              </a:buClr>
              <a:buSzPct val="78787"/>
              <a:buChar char="•"/>
              <a:tabLst>
                <a:tab pos="116839" algn="l"/>
              </a:tabLst>
            </a:pPr>
            <a:r>
              <a:rPr sz="1650" dirty="0">
                <a:latin typeface="Corbel"/>
                <a:cs typeface="Corbel"/>
              </a:rPr>
              <a:t>В</a:t>
            </a:r>
            <a:r>
              <a:rPr sz="1650" spc="-30" dirty="0">
                <a:latin typeface="Corbel"/>
                <a:cs typeface="Corbel"/>
              </a:rPr>
              <a:t> </a:t>
            </a:r>
            <a:r>
              <a:rPr sz="1650" dirty="0">
                <a:latin typeface="Corbel"/>
                <a:cs typeface="Corbel"/>
              </a:rPr>
              <a:t>задании</a:t>
            </a:r>
            <a:r>
              <a:rPr sz="1650" spc="-25" dirty="0">
                <a:latin typeface="Corbel"/>
                <a:cs typeface="Corbel"/>
              </a:rPr>
              <a:t> </a:t>
            </a:r>
            <a:r>
              <a:rPr sz="1650" b="1" dirty="0">
                <a:latin typeface="Corbel"/>
                <a:cs typeface="Corbel"/>
              </a:rPr>
              <a:t>13.1</a:t>
            </a:r>
            <a:r>
              <a:rPr sz="1650" b="1" spc="-15" dirty="0">
                <a:latin typeface="Corbel"/>
                <a:cs typeface="Corbel"/>
              </a:rPr>
              <a:t> </a:t>
            </a:r>
            <a:r>
              <a:rPr sz="1650" spc="-10" dirty="0">
                <a:latin typeface="Corbel"/>
                <a:cs typeface="Corbel"/>
              </a:rPr>
              <a:t>цитату</a:t>
            </a:r>
            <a:r>
              <a:rPr sz="1650" spc="-45" dirty="0">
                <a:latin typeface="Corbel"/>
                <a:cs typeface="Corbel"/>
              </a:rPr>
              <a:t> </a:t>
            </a:r>
            <a:r>
              <a:rPr sz="1650" dirty="0">
                <a:latin typeface="Corbel"/>
                <a:cs typeface="Corbel"/>
              </a:rPr>
              <a:t>на</a:t>
            </a:r>
            <a:r>
              <a:rPr sz="1650" spc="5" dirty="0">
                <a:latin typeface="Corbel"/>
                <a:cs typeface="Corbel"/>
              </a:rPr>
              <a:t> </a:t>
            </a:r>
            <a:r>
              <a:rPr sz="1650" spc="-10" dirty="0">
                <a:latin typeface="Corbel"/>
                <a:cs typeface="Corbel"/>
              </a:rPr>
              <a:t>лингвистическую</a:t>
            </a:r>
            <a:r>
              <a:rPr sz="1650" spc="-45" dirty="0">
                <a:latin typeface="Corbel"/>
                <a:cs typeface="Corbel"/>
              </a:rPr>
              <a:t> </a:t>
            </a:r>
            <a:r>
              <a:rPr sz="1650" dirty="0">
                <a:latin typeface="Corbel"/>
                <a:cs typeface="Corbel"/>
              </a:rPr>
              <a:t>тему</a:t>
            </a:r>
            <a:r>
              <a:rPr sz="1650" spc="-15" dirty="0">
                <a:latin typeface="Corbel"/>
                <a:cs typeface="Corbel"/>
              </a:rPr>
              <a:t> </a:t>
            </a:r>
            <a:r>
              <a:rPr sz="1650" spc="-10" dirty="0">
                <a:latin typeface="Corbel"/>
                <a:cs typeface="Corbel"/>
              </a:rPr>
              <a:t>заменили вопросом.</a:t>
            </a:r>
            <a:endParaRPr sz="1650">
              <a:latin typeface="Corbel"/>
              <a:cs typeface="Corbel"/>
            </a:endParaRPr>
          </a:p>
          <a:p>
            <a:pPr marL="116205" marR="234315" indent="-104139">
              <a:lnSpc>
                <a:spcPts val="1789"/>
              </a:lnSpc>
              <a:spcBef>
                <a:spcPts val="785"/>
              </a:spcBef>
              <a:buClr>
                <a:srgbClr val="A6B727"/>
              </a:buClr>
              <a:buSzPct val="78787"/>
              <a:buChar char="•"/>
              <a:tabLst>
                <a:tab pos="116839" algn="l"/>
              </a:tabLst>
            </a:pPr>
            <a:r>
              <a:rPr sz="1650" dirty="0">
                <a:latin typeface="Corbel"/>
                <a:cs typeface="Corbel"/>
              </a:rPr>
              <a:t>В</a:t>
            </a:r>
            <a:r>
              <a:rPr sz="1650" spc="-20" dirty="0">
                <a:latin typeface="Corbel"/>
                <a:cs typeface="Corbel"/>
              </a:rPr>
              <a:t> </a:t>
            </a:r>
            <a:r>
              <a:rPr sz="1650" spc="-10" dirty="0">
                <a:latin typeface="Corbel"/>
                <a:cs typeface="Corbel"/>
              </a:rPr>
              <a:t>соответствии</a:t>
            </a:r>
            <a:r>
              <a:rPr sz="1650" spc="-35" dirty="0">
                <a:latin typeface="Corbel"/>
                <a:cs typeface="Corbel"/>
              </a:rPr>
              <a:t> </a:t>
            </a:r>
            <a:r>
              <a:rPr sz="1650" dirty="0">
                <a:latin typeface="Corbel"/>
                <a:cs typeface="Corbel"/>
              </a:rPr>
              <a:t>с</a:t>
            </a:r>
            <a:r>
              <a:rPr sz="1650" spc="10" dirty="0">
                <a:latin typeface="Corbel"/>
                <a:cs typeface="Corbel"/>
              </a:rPr>
              <a:t> </a:t>
            </a:r>
            <a:r>
              <a:rPr sz="1650" dirty="0">
                <a:latin typeface="Corbel"/>
                <a:cs typeface="Corbel"/>
              </a:rPr>
              <a:t>критериями</a:t>
            </a:r>
            <a:r>
              <a:rPr sz="1650" spc="-30" dirty="0">
                <a:latin typeface="Corbel"/>
                <a:cs typeface="Corbel"/>
              </a:rPr>
              <a:t> </a:t>
            </a:r>
            <a:r>
              <a:rPr sz="1650" spc="-10" dirty="0">
                <a:latin typeface="Corbel"/>
                <a:cs typeface="Corbel"/>
              </a:rPr>
              <a:t>оценивания</a:t>
            </a:r>
            <a:r>
              <a:rPr sz="1650" spc="-35" dirty="0">
                <a:latin typeface="Corbel"/>
                <a:cs typeface="Corbel"/>
              </a:rPr>
              <a:t> </a:t>
            </a:r>
            <a:r>
              <a:rPr sz="1650" dirty="0">
                <a:latin typeface="Corbel"/>
                <a:cs typeface="Corbel"/>
              </a:rPr>
              <a:t>в</a:t>
            </a:r>
            <a:r>
              <a:rPr sz="1650" spc="20" dirty="0">
                <a:latin typeface="Corbel"/>
                <a:cs typeface="Corbel"/>
              </a:rPr>
              <a:t> </a:t>
            </a:r>
            <a:r>
              <a:rPr sz="1650" spc="-10" dirty="0">
                <a:latin typeface="Corbel"/>
                <a:cs typeface="Corbel"/>
              </a:rPr>
              <a:t>формулировку </a:t>
            </a:r>
            <a:r>
              <a:rPr sz="1650" dirty="0">
                <a:latin typeface="Corbel"/>
                <a:cs typeface="Corbel"/>
              </a:rPr>
              <a:t>задания</a:t>
            </a:r>
            <a:r>
              <a:rPr sz="1650" spc="-25" dirty="0">
                <a:latin typeface="Corbel"/>
                <a:cs typeface="Corbel"/>
              </a:rPr>
              <a:t> </a:t>
            </a:r>
            <a:r>
              <a:rPr sz="1650" b="1" spc="-10" dirty="0">
                <a:latin typeface="Corbel"/>
                <a:cs typeface="Corbel"/>
              </a:rPr>
              <a:t>13.3</a:t>
            </a:r>
            <a:r>
              <a:rPr sz="1650" b="1" spc="-35" dirty="0">
                <a:latin typeface="Corbel"/>
                <a:cs typeface="Corbel"/>
              </a:rPr>
              <a:t> </a:t>
            </a:r>
            <a:r>
              <a:rPr sz="1650" dirty="0">
                <a:latin typeface="Corbel"/>
                <a:cs typeface="Corbel"/>
              </a:rPr>
              <a:t>включили</a:t>
            </a:r>
            <a:r>
              <a:rPr sz="1650" spc="-50" dirty="0">
                <a:latin typeface="Corbel"/>
                <a:cs typeface="Corbel"/>
              </a:rPr>
              <a:t> </a:t>
            </a:r>
            <a:r>
              <a:rPr sz="1650" spc="-10" dirty="0">
                <a:latin typeface="Corbel"/>
                <a:cs typeface="Corbel"/>
              </a:rPr>
              <a:t>возможность</a:t>
            </a:r>
            <a:r>
              <a:rPr sz="1650" spc="-45" dirty="0">
                <a:latin typeface="Corbel"/>
                <a:cs typeface="Corbel"/>
              </a:rPr>
              <a:t> </a:t>
            </a:r>
            <a:r>
              <a:rPr sz="1650" spc="-10" dirty="0">
                <a:latin typeface="Corbel"/>
                <a:cs typeface="Corbel"/>
              </a:rPr>
              <a:t>приводить</a:t>
            </a:r>
            <a:r>
              <a:rPr sz="1650" spc="-45" dirty="0">
                <a:latin typeface="Corbel"/>
                <a:cs typeface="Corbel"/>
              </a:rPr>
              <a:t> </a:t>
            </a:r>
            <a:r>
              <a:rPr sz="1650" spc="-10" dirty="0">
                <a:latin typeface="Corbel"/>
                <a:cs typeface="Corbel"/>
              </a:rPr>
              <a:t>экзаменуемым</a:t>
            </a:r>
            <a:endParaRPr sz="1650">
              <a:latin typeface="Corbel"/>
              <a:cs typeface="Corbel"/>
            </a:endParaRPr>
          </a:p>
          <a:p>
            <a:pPr marL="116205">
              <a:lnSpc>
                <a:spcPts val="1650"/>
              </a:lnSpc>
            </a:pPr>
            <a:r>
              <a:rPr sz="1650" dirty="0">
                <a:latin typeface="Corbel"/>
                <a:cs typeface="Corbel"/>
              </a:rPr>
              <a:t>примеры</a:t>
            </a:r>
            <a:r>
              <a:rPr sz="1650" spc="-50" dirty="0">
                <a:latin typeface="Corbel"/>
                <a:cs typeface="Corbel"/>
              </a:rPr>
              <a:t> </a:t>
            </a:r>
            <a:r>
              <a:rPr sz="1650" spc="-20" dirty="0">
                <a:latin typeface="Corbel"/>
                <a:cs typeface="Corbel"/>
              </a:rPr>
              <a:t>только</a:t>
            </a:r>
            <a:r>
              <a:rPr sz="1650" spc="-55" dirty="0">
                <a:latin typeface="Corbel"/>
                <a:cs typeface="Corbel"/>
              </a:rPr>
              <a:t> </a:t>
            </a:r>
            <a:r>
              <a:rPr sz="1650" dirty="0">
                <a:latin typeface="Corbel"/>
                <a:cs typeface="Corbel"/>
              </a:rPr>
              <a:t>из</a:t>
            </a:r>
            <a:r>
              <a:rPr sz="1650" spc="-15" dirty="0">
                <a:latin typeface="Corbel"/>
                <a:cs typeface="Corbel"/>
              </a:rPr>
              <a:t> </a:t>
            </a:r>
            <a:r>
              <a:rPr sz="1650" dirty="0">
                <a:latin typeface="Corbel"/>
                <a:cs typeface="Corbel"/>
              </a:rPr>
              <a:t>прочитанного</a:t>
            </a:r>
            <a:r>
              <a:rPr sz="1650" spc="-60" dirty="0">
                <a:latin typeface="Corbel"/>
                <a:cs typeface="Corbel"/>
              </a:rPr>
              <a:t> </a:t>
            </a:r>
            <a:r>
              <a:rPr sz="1650" dirty="0">
                <a:latin typeface="Corbel"/>
                <a:cs typeface="Corbel"/>
              </a:rPr>
              <a:t>текста.</a:t>
            </a:r>
            <a:r>
              <a:rPr sz="1650" spc="-45" dirty="0">
                <a:latin typeface="Corbel"/>
                <a:cs typeface="Corbel"/>
              </a:rPr>
              <a:t> </a:t>
            </a:r>
            <a:r>
              <a:rPr sz="1650" dirty="0">
                <a:latin typeface="Corbel"/>
                <a:cs typeface="Corbel"/>
              </a:rPr>
              <a:t>Но</a:t>
            </a:r>
            <a:r>
              <a:rPr sz="1650" spc="-25" dirty="0">
                <a:latin typeface="Corbel"/>
                <a:cs typeface="Corbel"/>
              </a:rPr>
              <a:t> </a:t>
            </a:r>
            <a:r>
              <a:rPr sz="1650" dirty="0">
                <a:latin typeface="Corbel"/>
                <a:cs typeface="Corbel"/>
              </a:rPr>
              <a:t>ввели</a:t>
            </a:r>
            <a:r>
              <a:rPr sz="1650" spc="-45" dirty="0">
                <a:latin typeface="Corbel"/>
                <a:cs typeface="Corbel"/>
              </a:rPr>
              <a:t> </a:t>
            </a:r>
            <a:r>
              <a:rPr sz="1650" spc="-10" dirty="0">
                <a:latin typeface="Corbel"/>
                <a:cs typeface="Corbel"/>
              </a:rPr>
              <a:t>ограничение</a:t>
            </a:r>
            <a:endParaRPr sz="1650">
              <a:latin typeface="Corbel"/>
              <a:cs typeface="Corbel"/>
            </a:endParaRPr>
          </a:p>
          <a:p>
            <a:pPr marL="116205" marR="513715">
              <a:lnSpc>
                <a:spcPct val="90100"/>
              </a:lnSpc>
              <a:spcBef>
                <a:spcPts val="100"/>
              </a:spcBef>
            </a:pPr>
            <a:r>
              <a:rPr sz="1650" spc="-10" dirty="0">
                <a:latin typeface="Corbel"/>
                <a:cs typeface="Corbel"/>
              </a:rPr>
              <a:t>использования</a:t>
            </a:r>
            <a:r>
              <a:rPr sz="1650" spc="-30" dirty="0">
                <a:latin typeface="Corbel"/>
                <a:cs typeface="Corbel"/>
              </a:rPr>
              <a:t> </a:t>
            </a:r>
            <a:r>
              <a:rPr sz="1650" dirty="0">
                <a:latin typeface="Corbel"/>
                <a:cs typeface="Corbel"/>
              </a:rPr>
              <a:t>примеров</a:t>
            </a:r>
            <a:r>
              <a:rPr sz="1650" spc="-20" dirty="0">
                <a:latin typeface="Corbel"/>
                <a:cs typeface="Corbel"/>
              </a:rPr>
              <a:t> </a:t>
            </a:r>
            <a:r>
              <a:rPr sz="1650" dirty="0">
                <a:latin typeface="Corbel"/>
                <a:cs typeface="Corbel"/>
              </a:rPr>
              <a:t>из</a:t>
            </a:r>
            <a:r>
              <a:rPr sz="1650" spc="10" dirty="0">
                <a:latin typeface="Corbel"/>
                <a:cs typeface="Corbel"/>
              </a:rPr>
              <a:t> </a:t>
            </a:r>
            <a:r>
              <a:rPr sz="1650" spc="-10" dirty="0">
                <a:latin typeface="Corbel"/>
                <a:cs typeface="Corbel"/>
              </a:rPr>
              <a:t>жизненного</a:t>
            </a:r>
            <a:r>
              <a:rPr sz="1650" spc="-35" dirty="0">
                <a:latin typeface="Corbel"/>
                <a:cs typeface="Corbel"/>
              </a:rPr>
              <a:t> </a:t>
            </a:r>
            <a:r>
              <a:rPr sz="1650" dirty="0">
                <a:latin typeface="Corbel"/>
                <a:cs typeface="Corbel"/>
              </a:rPr>
              <a:t>опыта,</a:t>
            </a:r>
            <a:r>
              <a:rPr sz="1650" spc="-10" dirty="0">
                <a:latin typeface="Corbel"/>
                <a:cs typeface="Corbel"/>
              </a:rPr>
              <a:t> </a:t>
            </a:r>
            <a:r>
              <a:rPr sz="1650" dirty="0">
                <a:latin typeface="Corbel"/>
                <a:cs typeface="Corbel"/>
              </a:rPr>
              <a:t>теперь</a:t>
            </a:r>
            <a:r>
              <a:rPr sz="1650" spc="25" dirty="0">
                <a:latin typeface="Corbel"/>
                <a:cs typeface="Corbel"/>
              </a:rPr>
              <a:t> </a:t>
            </a:r>
            <a:r>
              <a:rPr sz="1650" b="1" spc="-25" dirty="0">
                <a:latin typeface="Corbel"/>
                <a:cs typeface="Corbel"/>
              </a:rPr>
              <a:t>не </a:t>
            </a:r>
            <a:r>
              <a:rPr sz="1650" spc="-20" dirty="0">
                <a:latin typeface="Corbel"/>
                <a:cs typeface="Corbel"/>
              </a:rPr>
              <a:t>допускается</a:t>
            </a:r>
            <a:r>
              <a:rPr sz="1650" spc="-50" dirty="0">
                <a:latin typeface="Corbel"/>
                <a:cs typeface="Corbel"/>
              </a:rPr>
              <a:t> </a:t>
            </a:r>
            <a:r>
              <a:rPr sz="1650" spc="-10" dirty="0">
                <a:latin typeface="Corbel"/>
                <a:cs typeface="Corbel"/>
              </a:rPr>
              <a:t>обращение</a:t>
            </a:r>
            <a:r>
              <a:rPr sz="1650" spc="-30" dirty="0">
                <a:latin typeface="Corbel"/>
                <a:cs typeface="Corbel"/>
              </a:rPr>
              <a:t> </a:t>
            </a:r>
            <a:r>
              <a:rPr sz="1650" dirty="0">
                <a:latin typeface="Corbel"/>
                <a:cs typeface="Corbel"/>
              </a:rPr>
              <a:t>к</a:t>
            </a:r>
            <a:r>
              <a:rPr sz="1650" spc="-10" dirty="0">
                <a:latin typeface="Corbel"/>
                <a:cs typeface="Corbel"/>
              </a:rPr>
              <a:t> </a:t>
            </a:r>
            <a:r>
              <a:rPr sz="1650" dirty="0">
                <a:latin typeface="Corbel"/>
                <a:cs typeface="Corbel"/>
              </a:rPr>
              <a:t>таким</a:t>
            </a:r>
            <a:r>
              <a:rPr sz="1650" spc="-15" dirty="0">
                <a:latin typeface="Corbel"/>
                <a:cs typeface="Corbel"/>
              </a:rPr>
              <a:t> </a:t>
            </a:r>
            <a:r>
              <a:rPr sz="1650" dirty="0">
                <a:latin typeface="Corbel"/>
                <a:cs typeface="Corbel"/>
              </a:rPr>
              <a:t>жанрам,</a:t>
            </a:r>
            <a:r>
              <a:rPr sz="1650" spc="-25" dirty="0">
                <a:latin typeface="Corbel"/>
                <a:cs typeface="Corbel"/>
              </a:rPr>
              <a:t> </a:t>
            </a:r>
            <a:r>
              <a:rPr sz="1650" dirty="0">
                <a:latin typeface="Corbel"/>
                <a:cs typeface="Corbel"/>
              </a:rPr>
              <a:t>как</a:t>
            </a:r>
            <a:r>
              <a:rPr sz="1650" spc="-10" dirty="0">
                <a:latin typeface="Corbel"/>
                <a:cs typeface="Corbel"/>
              </a:rPr>
              <a:t> комикс,</a:t>
            </a:r>
            <a:r>
              <a:rPr sz="1650" spc="-40" dirty="0">
                <a:latin typeface="Corbel"/>
                <a:cs typeface="Corbel"/>
              </a:rPr>
              <a:t> </a:t>
            </a:r>
            <a:r>
              <a:rPr sz="1650" spc="-10" dirty="0">
                <a:latin typeface="Corbel"/>
                <a:cs typeface="Corbel"/>
              </a:rPr>
              <a:t>аниме, </a:t>
            </a:r>
            <a:r>
              <a:rPr sz="1650" dirty="0">
                <a:latin typeface="Corbel"/>
                <a:cs typeface="Corbel"/>
              </a:rPr>
              <a:t>манга,</a:t>
            </a:r>
            <a:r>
              <a:rPr sz="1650" spc="-10" dirty="0">
                <a:latin typeface="Corbel"/>
                <a:cs typeface="Corbel"/>
              </a:rPr>
              <a:t> </a:t>
            </a:r>
            <a:r>
              <a:rPr sz="1650" dirty="0">
                <a:latin typeface="Corbel"/>
                <a:cs typeface="Corbel"/>
              </a:rPr>
              <a:t>фанфик,</a:t>
            </a:r>
            <a:r>
              <a:rPr sz="1650" spc="-25" dirty="0">
                <a:latin typeface="Corbel"/>
                <a:cs typeface="Corbel"/>
              </a:rPr>
              <a:t> </a:t>
            </a:r>
            <a:r>
              <a:rPr sz="1650" dirty="0">
                <a:latin typeface="Corbel"/>
                <a:cs typeface="Corbel"/>
              </a:rPr>
              <a:t>графический</a:t>
            </a:r>
            <a:r>
              <a:rPr sz="1650" spc="-50" dirty="0">
                <a:latin typeface="Corbel"/>
                <a:cs typeface="Corbel"/>
              </a:rPr>
              <a:t> </a:t>
            </a:r>
            <a:r>
              <a:rPr sz="1650" dirty="0">
                <a:latin typeface="Corbel"/>
                <a:cs typeface="Corbel"/>
              </a:rPr>
              <a:t>роман,</a:t>
            </a:r>
            <a:r>
              <a:rPr sz="1650" spc="-30" dirty="0">
                <a:latin typeface="Corbel"/>
                <a:cs typeface="Corbel"/>
              </a:rPr>
              <a:t> </a:t>
            </a:r>
            <a:r>
              <a:rPr sz="1650" spc="-10" dirty="0">
                <a:latin typeface="Corbel"/>
                <a:cs typeface="Corbel"/>
              </a:rPr>
              <a:t>компьютерная</a:t>
            </a:r>
            <a:r>
              <a:rPr sz="1650" spc="-35" dirty="0">
                <a:latin typeface="Corbel"/>
                <a:cs typeface="Corbel"/>
              </a:rPr>
              <a:t> </a:t>
            </a:r>
            <a:r>
              <a:rPr sz="1650" spc="-10" dirty="0">
                <a:latin typeface="Corbel"/>
                <a:cs typeface="Corbel"/>
              </a:rPr>
              <a:t>игра.</a:t>
            </a:r>
            <a:endParaRPr sz="1650">
              <a:latin typeface="Corbel"/>
              <a:cs typeface="Corbel"/>
            </a:endParaRPr>
          </a:p>
          <a:p>
            <a:pPr marL="116205" indent="-104139">
              <a:lnSpc>
                <a:spcPts val="1880"/>
              </a:lnSpc>
              <a:spcBef>
                <a:spcPts val="600"/>
              </a:spcBef>
              <a:buClr>
                <a:srgbClr val="A6B727"/>
              </a:buClr>
              <a:buSzPct val="78787"/>
              <a:buChar char="•"/>
              <a:tabLst>
                <a:tab pos="116839" algn="l"/>
              </a:tabLst>
            </a:pPr>
            <a:r>
              <a:rPr sz="1650" dirty="0">
                <a:latin typeface="Corbel"/>
                <a:cs typeface="Corbel"/>
              </a:rPr>
              <a:t>Критерий</a:t>
            </a:r>
            <a:r>
              <a:rPr sz="1650" spc="-75" dirty="0">
                <a:latin typeface="Corbel"/>
                <a:cs typeface="Corbel"/>
              </a:rPr>
              <a:t> </a:t>
            </a:r>
            <a:r>
              <a:rPr sz="1650" dirty="0">
                <a:latin typeface="Corbel"/>
                <a:cs typeface="Corbel"/>
              </a:rPr>
              <a:t>«Смысловая</a:t>
            </a:r>
            <a:r>
              <a:rPr sz="1650" spc="-60" dirty="0">
                <a:latin typeface="Corbel"/>
                <a:cs typeface="Corbel"/>
              </a:rPr>
              <a:t> </a:t>
            </a:r>
            <a:r>
              <a:rPr sz="1650" spc="-10" dirty="0">
                <a:latin typeface="Corbel"/>
                <a:cs typeface="Corbel"/>
              </a:rPr>
              <a:t>цельность,</a:t>
            </a:r>
            <a:r>
              <a:rPr sz="1650" spc="-55" dirty="0">
                <a:latin typeface="Corbel"/>
                <a:cs typeface="Corbel"/>
              </a:rPr>
              <a:t> </a:t>
            </a:r>
            <a:r>
              <a:rPr sz="1650" dirty="0">
                <a:latin typeface="Corbel"/>
                <a:cs typeface="Corbel"/>
              </a:rPr>
              <a:t>речевая</a:t>
            </a:r>
            <a:r>
              <a:rPr sz="1650" spc="-45" dirty="0">
                <a:latin typeface="Corbel"/>
                <a:cs typeface="Corbel"/>
              </a:rPr>
              <a:t> </a:t>
            </a:r>
            <a:r>
              <a:rPr sz="1650" dirty="0">
                <a:latin typeface="Corbel"/>
                <a:cs typeface="Corbel"/>
              </a:rPr>
              <a:t>связность</a:t>
            </a:r>
            <a:r>
              <a:rPr sz="1650" spc="-55" dirty="0">
                <a:latin typeface="Corbel"/>
                <a:cs typeface="Corbel"/>
              </a:rPr>
              <a:t> </a:t>
            </a:r>
            <a:r>
              <a:rPr sz="1650" spc="-50" dirty="0">
                <a:latin typeface="Corbel"/>
                <a:cs typeface="Corbel"/>
              </a:rPr>
              <a:t>и</a:t>
            </a:r>
            <a:endParaRPr sz="1650">
              <a:latin typeface="Corbel"/>
              <a:cs typeface="Corbel"/>
            </a:endParaRPr>
          </a:p>
          <a:p>
            <a:pPr marL="116205" marR="57150">
              <a:lnSpc>
                <a:spcPts val="1789"/>
              </a:lnSpc>
              <a:spcBef>
                <a:spcPts val="114"/>
              </a:spcBef>
            </a:pPr>
            <a:r>
              <a:rPr sz="1650" spc="-10" dirty="0">
                <a:latin typeface="Corbel"/>
                <a:cs typeface="Corbel"/>
              </a:rPr>
              <a:t>последовательность</a:t>
            </a:r>
            <a:r>
              <a:rPr sz="1650" spc="-25" dirty="0">
                <a:latin typeface="Corbel"/>
                <a:cs typeface="Corbel"/>
              </a:rPr>
              <a:t> </a:t>
            </a:r>
            <a:r>
              <a:rPr sz="1650" spc="-10" dirty="0">
                <a:latin typeface="Corbel"/>
                <a:cs typeface="Corbel"/>
              </a:rPr>
              <a:t>изложения»</a:t>
            </a:r>
            <a:r>
              <a:rPr sz="1650" spc="-20" dirty="0">
                <a:latin typeface="Corbel"/>
                <a:cs typeface="Corbel"/>
              </a:rPr>
              <a:t> </a:t>
            </a:r>
            <a:r>
              <a:rPr sz="1650" dirty="0">
                <a:latin typeface="Corbel"/>
                <a:cs typeface="Corbel"/>
              </a:rPr>
              <a:t>во</a:t>
            </a:r>
            <a:r>
              <a:rPr sz="1650" spc="10" dirty="0">
                <a:latin typeface="Corbel"/>
                <a:cs typeface="Corbel"/>
              </a:rPr>
              <a:t> </a:t>
            </a:r>
            <a:r>
              <a:rPr sz="1650" dirty="0">
                <a:latin typeface="Corbel"/>
                <a:cs typeface="Corbel"/>
              </a:rPr>
              <a:t>всех</a:t>
            </a:r>
            <a:r>
              <a:rPr sz="1650" spc="-5" dirty="0">
                <a:latin typeface="Corbel"/>
                <a:cs typeface="Corbel"/>
              </a:rPr>
              <a:t> </a:t>
            </a:r>
            <a:r>
              <a:rPr sz="1650" spc="-10" dirty="0">
                <a:latin typeface="Corbel"/>
                <a:cs typeface="Corbel"/>
              </a:rPr>
              <a:t>форматах</a:t>
            </a:r>
            <a:r>
              <a:rPr sz="1650" spc="-35" dirty="0">
                <a:latin typeface="Corbel"/>
                <a:cs typeface="Corbel"/>
              </a:rPr>
              <a:t> </a:t>
            </a:r>
            <a:r>
              <a:rPr sz="1650" spc="-10" dirty="0">
                <a:latin typeface="Corbel"/>
                <a:cs typeface="Corbel"/>
              </a:rPr>
              <a:t>развёрнутого </a:t>
            </a:r>
            <a:r>
              <a:rPr sz="1650" dirty="0">
                <a:latin typeface="Corbel"/>
                <a:cs typeface="Corbel"/>
              </a:rPr>
              <a:t>ответа</a:t>
            </a:r>
            <a:r>
              <a:rPr sz="1650" spc="-60" dirty="0">
                <a:latin typeface="Corbel"/>
                <a:cs typeface="Corbel"/>
              </a:rPr>
              <a:t> </a:t>
            </a:r>
            <a:r>
              <a:rPr sz="1650" dirty="0">
                <a:latin typeface="Corbel"/>
                <a:cs typeface="Corbel"/>
              </a:rPr>
              <a:t>переименован</a:t>
            </a:r>
            <a:r>
              <a:rPr sz="1650" spc="-60" dirty="0">
                <a:latin typeface="Corbel"/>
                <a:cs typeface="Corbel"/>
              </a:rPr>
              <a:t> </a:t>
            </a:r>
            <a:r>
              <a:rPr sz="1650" dirty="0">
                <a:latin typeface="Corbel"/>
                <a:cs typeface="Corbel"/>
              </a:rPr>
              <a:t>в</a:t>
            </a:r>
            <a:r>
              <a:rPr sz="1650" spc="-10" dirty="0">
                <a:latin typeface="Corbel"/>
                <a:cs typeface="Corbel"/>
              </a:rPr>
              <a:t> </a:t>
            </a:r>
            <a:r>
              <a:rPr sz="1650" dirty="0">
                <a:latin typeface="Corbel"/>
                <a:cs typeface="Corbel"/>
              </a:rPr>
              <a:t>«Логичность</a:t>
            </a:r>
            <a:r>
              <a:rPr sz="1650" spc="-55" dirty="0">
                <a:latin typeface="Corbel"/>
                <a:cs typeface="Corbel"/>
              </a:rPr>
              <a:t> </a:t>
            </a:r>
            <a:r>
              <a:rPr sz="1650" dirty="0">
                <a:latin typeface="Corbel"/>
                <a:cs typeface="Corbel"/>
              </a:rPr>
              <a:t>речи»;</a:t>
            </a:r>
            <a:r>
              <a:rPr sz="1650" spc="-35" dirty="0">
                <a:latin typeface="Corbel"/>
                <a:cs typeface="Corbel"/>
              </a:rPr>
              <a:t> </a:t>
            </a:r>
            <a:r>
              <a:rPr sz="1650" spc="-10" dirty="0">
                <a:latin typeface="Corbel"/>
                <a:cs typeface="Corbel"/>
              </a:rPr>
              <a:t>скорректировано</a:t>
            </a:r>
            <a:endParaRPr sz="1650">
              <a:latin typeface="Corbel"/>
              <a:cs typeface="Corbel"/>
            </a:endParaRPr>
          </a:p>
          <a:p>
            <a:pPr marL="116205">
              <a:lnSpc>
                <a:spcPts val="1650"/>
              </a:lnSpc>
            </a:pPr>
            <a:r>
              <a:rPr sz="1650" dirty="0">
                <a:latin typeface="Corbel"/>
                <a:cs typeface="Corbel"/>
              </a:rPr>
              <a:t>понятийное</a:t>
            </a:r>
            <a:r>
              <a:rPr sz="1650" spc="-45" dirty="0">
                <a:latin typeface="Corbel"/>
                <a:cs typeface="Corbel"/>
              </a:rPr>
              <a:t> </a:t>
            </a:r>
            <a:r>
              <a:rPr sz="1650" spc="-10" dirty="0">
                <a:latin typeface="Corbel"/>
                <a:cs typeface="Corbel"/>
              </a:rPr>
              <a:t>наполнение</a:t>
            </a:r>
            <a:r>
              <a:rPr sz="1650" spc="-35" dirty="0">
                <a:latin typeface="Corbel"/>
                <a:cs typeface="Corbel"/>
              </a:rPr>
              <a:t> </a:t>
            </a:r>
            <a:r>
              <a:rPr sz="1650" dirty="0">
                <a:latin typeface="Corbel"/>
                <a:cs typeface="Corbel"/>
              </a:rPr>
              <a:t>критерия</a:t>
            </a:r>
            <a:r>
              <a:rPr sz="1650" spc="-40" dirty="0">
                <a:latin typeface="Corbel"/>
                <a:cs typeface="Corbel"/>
              </a:rPr>
              <a:t> </a:t>
            </a:r>
            <a:r>
              <a:rPr sz="1650" spc="-10" dirty="0">
                <a:latin typeface="Corbel"/>
                <a:cs typeface="Corbel"/>
              </a:rPr>
              <a:t>«Композиционная</a:t>
            </a:r>
            <a:endParaRPr sz="1650">
              <a:latin typeface="Corbel"/>
              <a:cs typeface="Corbel"/>
            </a:endParaRPr>
          </a:p>
          <a:p>
            <a:pPr marL="116205">
              <a:lnSpc>
                <a:spcPts val="1885"/>
              </a:lnSpc>
            </a:pPr>
            <a:r>
              <a:rPr sz="1650" spc="-10" dirty="0">
                <a:latin typeface="Corbel"/>
                <a:cs typeface="Corbel"/>
              </a:rPr>
              <a:t>стройность».</a:t>
            </a:r>
            <a:endParaRPr sz="1650">
              <a:latin typeface="Corbel"/>
              <a:cs typeface="Corbel"/>
            </a:endParaRPr>
          </a:p>
          <a:p>
            <a:pPr marL="116205" indent="-104139">
              <a:lnSpc>
                <a:spcPts val="1880"/>
              </a:lnSpc>
              <a:spcBef>
                <a:spcPts val="600"/>
              </a:spcBef>
              <a:buClr>
                <a:srgbClr val="A6B727"/>
              </a:buClr>
              <a:buSzPct val="78787"/>
              <a:buChar char="•"/>
              <a:tabLst>
                <a:tab pos="116839" algn="l"/>
              </a:tabLst>
            </a:pPr>
            <a:r>
              <a:rPr sz="1650" spc="-20" dirty="0">
                <a:latin typeface="Corbel"/>
                <a:cs typeface="Corbel"/>
              </a:rPr>
              <a:t>Увеличили</a:t>
            </a:r>
            <a:r>
              <a:rPr sz="1650" spc="-45" dirty="0">
                <a:latin typeface="Corbel"/>
                <a:cs typeface="Corbel"/>
              </a:rPr>
              <a:t> </a:t>
            </a:r>
            <a:r>
              <a:rPr sz="1650" dirty="0">
                <a:latin typeface="Corbel"/>
                <a:cs typeface="Corbel"/>
              </a:rPr>
              <a:t>с</a:t>
            </a:r>
            <a:r>
              <a:rPr sz="1650" spc="-15" dirty="0">
                <a:latin typeface="Corbel"/>
                <a:cs typeface="Corbel"/>
              </a:rPr>
              <a:t> </a:t>
            </a:r>
            <a:r>
              <a:rPr sz="1650" dirty="0">
                <a:latin typeface="Corbel"/>
                <a:cs typeface="Corbel"/>
              </a:rPr>
              <a:t>2</a:t>
            </a:r>
            <a:r>
              <a:rPr sz="1650" spc="-10" dirty="0">
                <a:latin typeface="Corbel"/>
                <a:cs typeface="Corbel"/>
              </a:rPr>
              <a:t> </a:t>
            </a:r>
            <a:r>
              <a:rPr sz="1650" dirty="0">
                <a:latin typeface="Corbel"/>
                <a:cs typeface="Corbel"/>
              </a:rPr>
              <a:t>до</a:t>
            </a:r>
            <a:r>
              <a:rPr sz="1650" spc="5" dirty="0">
                <a:latin typeface="Corbel"/>
                <a:cs typeface="Corbel"/>
              </a:rPr>
              <a:t> </a:t>
            </a:r>
            <a:r>
              <a:rPr sz="1650" dirty="0">
                <a:latin typeface="Corbel"/>
                <a:cs typeface="Corbel"/>
              </a:rPr>
              <a:t>3</a:t>
            </a:r>
            <a:r>
              <a:rPr sz="1650" spc="-15" dirty="0">
                <a:latin typeface="Corbel"/>
                <a:cs typeface="Corbel"/>
              </a:rPr>
              <a:t> </a:t>
            </a:r>
            <a:r>
              <a:rPr sz="1650" spc="-10" dirty="0">
                <a:latin typeface="Corbel"/>
                <a:cs typeface="Corbel"/>
              </a:rPr>
              <a:t>максимальное</a:t>
            </a:r>
            <a:r>
              <a:rPr sz="1650" spc="-35" dirty="0">
                <a:latin typeface="Corbel"/>
                <a:cs typeface="Corbel"/>
              </a:rPr>
              <a:t> </a:t>
            </a:r>
            <a:r>
              <a:rPr sz="1650" spc="-10" dirty="0">
                <a:latin typeface="Corbel"/>
                <a:cs typeface="Corbel"/>
              </a:rPr>
              <a:t>количество</a:t>
            </a:r>
            <a:r>
              <a:rPr sz="1650" spc="-45" dirty="0">
                <a:latin typeface="Corbel"/>
                <a:cs typeface="Corbel"/>
              </a:rPr>
              <a:t> </a:t>
            </a:r>
            <a:r>
              <a:rPr sz="1650" dirty="0">
                <a:latin typeface="Corbel"/>
                <a:cs typeface="Corbel"/>
              </a:rPr>
              <a:t>баллов</a:t>
            </a:r>
            <a:r>
              <a:rPr sz="1650" spc="-30" dirty="0">
                <a:latin typeface="Corbel"/>
                <a:cs typeface="Corbel"/>
              </a:rPr>
              <a:t> </a:t>
            </a:r>
            <a:r>
              <a:rPr sz="1650" spc="-25" dirty="0">
                <a:latin typeface="Corbel"/>
                <a:cs typeface="Corbel"/>
              </a:rPr>
              <a:t>по</a:t>
            </a:r>
            <a:endParaRPr sz="1650">
              <a:latin typeface="Corbel"/>
              <a:cs typeface="Corbel"/>
            </a:endParaRPr>
          </a:p>
          <a:p>
            <a:pPr marL="116205">
              <a:lnSpc>
                <a:spcPts val="1785"/>
              </a:lnSpc>
            </a:pPr>
            <a:r>
              <a:rPr sz="1650" dirty="0">
                <a:latin typeface="Corbel"/>
                <a:cs typeface="Corbel"/>
              </a:rPr>
              <a:t>критериям</a:t>
            </a:r>
            <a:r>
              <a:rPr sz="1650" spc="-60" dirty="0">
                <a:latin typeface="Corbel"/>
                <a:cs typeface="Corbel"/>
              </a:rPr>
              <a:t> </a:t>
            </a:r>
            <a:r>
              <a:rPr sz="1650" dirty="0">
                <a:latin typeface="Corbel"/>
                <a:cs typeface="Corbel"/>
              </a:rPr>
              <a:t>ГК1</a:t>
            </a:r>
            <a:r>
              <a:rPr sz="1650" spc="-25" dirty="0">
                <a:latin typeface="Corbel"/>
                <a:cs typeface="Corbel"/>
              </a:rPr>
              <a:t> </a:t>
            </a:r>
            <a:r>
              <a:rPr sz="1650" spc="-10" dirty="0">
                <a:latin typeface="Corbel"/>
                <a:cs typeface="Corbel"/>
              </a:rPr>
              <a:t>«Соблюдение</a:t>
            </a:r>
            <a:r>
              <a:rPr sz="1650" spc="-55" dirty="0">
                <a:latin typeface="Corbel"/>
                <a:cs typeface="Corbel"/>
              </a:rPr>
              <a:t> </a:t>
            </a:r>
            <a:r>
              <a:rPr sz="1650" dirty="0">
                <a:latin typeface="Corbel"/>
                <a:cs typeface="Corbel"/>
              </a:rPr>
              <a:t>орфографических</a:t>
            </a:r>
            <a:r>
              <a:rPr sz="1650" spc="-60" dirty="0">
                <a:latin typeface="Corbel"/>
                <a:cs typeface="Corbel"/>
              </a:rPr>
              <a:t> </a:t>
            </a:r>
            <a:r>
              <a:rPr sz="1650" dirty="0">
                <a:latin typeface="Corbel"/>
                <a:cs typeface="Corbel"/>
              </a:rPr>
              <a:t>норм»,</a:t>
            </a:r>
            <a:r>
              <a:rPr sz="1650" spc="-55" dirty="0">
                <a:latin typeface="Corbel"/>
                <a:cs typeface="Corbel"/>
              </a:rPr>
              <a:t> </a:t>
            </a:r>
            <a:r>
              <a:rPr sz="1650" spc="-25" dirty="0">
                <a:latin typeface="Corbel"/>
                <a:cs typeface="Corbel"/>
              </a:rPr>
              <a:t>ГК2</a:t>
            </a:r>
            <a:endParaRPr sz="1650">
              <a:latin typeface="Corbel"/>
              <a:cs typeface="Corbel"/>
            </a:endParaRPr>
          </a:p>
          <a:p>
            <a:pPr marL="116205" marR="577850">
              <a:lnSpc>
                <a:spcPts val="1780"/>
              </a:lnSpc>
              <a:spcBef>
                <a:spcPts val="130"/>
              </a:spcBef>
            </a:pPr>
            <a:r>
              <a:rPr sz="1650" spc="-10" dirty="0">
                <a:latin typeface="Corbel"/>
                <a:cs typeface="Corbel"/>
              </a:rPr>
              <a:t>«Соблюдение</a:t>
            </a:r>
            <a:r>
              <a:rPr sz="1650" spc="-40" dirty="0">
                <a:latin typeface="Corbel"/>
                <a:cs typeface="Corbel"/>
              </a:rPr>
              <a:t> </a:t>
            </a:r>
            <a:r>
              <a:rPr sz="1650" spc="-10" dirty="0">
                <a:latin typeface="Corbel"/>
                <a:cs typeface="Corbel"/>
              </a:rPr>
              <a:t>пунктуационных</a:t>
            </a:r>
            <a:r>
              <a:rPr sz="1650" spc="-50" dirty="0">
                <a:latin typeface="Corbel"/>
                <a:cs typeface="Corbel"/>
              </a:rPr>
              <a:t> </a:t>
            </a:r>
            <a:r>
              <a:rPr sz="1650" dirty="0">
                <a:latin typeface="Corbel"/>
                <a:cs typeface="Corbel"/>
              </a:rPr>
              <a:t>норм»,</a:t>
            </a:r>
            <a:r>
              <a:rPr sz="1650" spc="-20" dirty="0">
                <a:latin typeface="Corbel"/>
                <a:cs typeface="Corbel"/>
              </a:rPr>
              <a:t> </a:t>
            </a:r>
            <a:r>
              <a:rPr sz="1650" dirty="0">
                <a:latin typeface="Corbel"/>
                <a:cs typeface="Corbel"/>
              </a:rPr>
              <a:t>ГК3 </a:t>
            </a:r>
            <a:r>
              <a:rPr sz="1650" spc="-10" dirty="0">
                <a:latin typeface="Corbel"/>
                <a:cs typeface="Corbel"/>
              </a:rPr>
              <a:t>«Соблюдение грамматических</a:t>
            </a:r>
            <a:r>
              <a:rPr sz="1650" spc="-40" dirty="0">
                <a:latin typeface="Corbel"/>
                <a:cs typeface="Corbel"/>
              </a:rPr>
              <a:t> </a:t>
            </a:r>
            <a:r>
              <a:rPr sz="1650" dirty="0">
                <a:latin typeface="Corbel"/>
                <a:cs typeface="Corbel"/>
              </a:rPr>
              <a:t>норм»</a:t>
            </a:r>
            <a:r>
              <a:rPr sz="1650" spc="-25" dirty="0">
                <a:latin typeface="Corbel"/>
                <a:cs typeface="Corbel"/>
              </a:rPr>
              <a:t> </a:t>
            </a:r>
            <a:r>
              <a:rPr sz="1650" dirty="0">
                <a:latin typeface="Corbel"/>
                <a:cs typeface="Corbel"/>
              </a:rPr>
              <a:t>и</a:t>
            </a:r>
            <a:r>
              <a:rPr sz="1650" spc="-10" dirty="0">
                <a:latin typeface="Corbel"/>
                <a:cs typeface="Corbel"/>
              </a:rPr>
              <a:t> </a:t>
            </a:r>
            <a:r>
              <a:rPr sz="1650" dirty="0">
                <a:latin typeface="Corbel"/>
                <a:cs typeface="Corbel"/>
              </a:rPr>
              <a:t>ГК4 </a:t>
            </a:r>
            <a:r>
              <a:rPr sz="1650" spc="-10" dirty="0">
                <a:latin typeface="Corbel"/>
                <a:cs typeface="Corbel"/>
              </a:rPr>
              <a:t>«Соблюдение</a:t>
            </a:r>
            <a:r>
              <a:rPr sz="1650" spc="-30" dirty="0">
                <a:latin typeface="Corbel"/>
                <a:cs typeface="Corbel"/>
              </a:rPr>
              <a:t> </a:t>
            </a:r>
            <a:r>
              <a:rPr sz="1650" dirty="0">
                <a:latin typeface="Corbel"/>
                <a:cs typeface="Corbel"/>
              </a:rPr>
              <a:t>речевых</a:t>
            </a:r>
            <a:r>
              <a:rPr sz="1650" spc="-25" dirty="0">
                <a:latin typeface="Corbel"/>
                <a:cs typeface="Corbel"/>
              </a:rPr>
              <a:t> </a:t>
            </a:r>
            <a:r>
              <a:rPr sz="1650" spc="-10" dirty="0">
                <a:latin typeface="Corbel"/>
                <a:cs typeface="Corbel"/>
              </a:rPr>
              <a:t>норм».</a:t>
            </a:r>
            <a:endParaRPr sz="1650">
              <a:latin typeface="Corbel"/>
              <a:cs typeface="Corbel"/>
            </a:endParaRPr>
          </a:p>
          <a:p>
            <a:pPr marL="116205" indent="-104139">
              <a:lnSpc>
                <a:spcPts val="1880"/>
              </a:lnSpc>
              <a:spcBef>
                <a:spcPts val="585"/>
              </a:spcBef>
              <a:buClr>
                <a:srgbClr val="A6B727"/>
              </a:buClr>
              <a:buSzPct val="78787"/>
              <a:buChar char="•"/>
              <a:tabLst>
                <a:tab pos="116839" algn="l"/>
              </a:tabLst>
            </a:pPr>
            <a:r>
              <a:rPr sz="1650" spc="-10" dirty="0">
                <a:latin typeface="Corbel"/>
                <a:cs typeface="Corbel"/>
              </a:rPr>
              <a:t>Уменьшили</a:t>
            </a:r>
            <a:r>
              <a:rPr sz="1650" spc="-55" dirty="0">
                <a:latin typeface="Corbel"/>
                <a:cs typeface="Corbel"/>
              </a:rPr>
              <a:t> </a:t>
            </a:r>
            <a:r>
              <a:rPr sz="1650" dirty="0">
                <a:latin typeface="Corbel"/>
                <a:cs typeface="Corbel"/>
              </a:rPr>
              <a:t>с</a:t>
            </a:r>
            <a:r>
              <a:rPr sz="1650" spc="-5" dirty="0">
                <a:latin typeface="Corbel"/>
                <a:cs typeface="Corbel"/>
              </a:rPr>
              <a:t> </a:t>
            </a:r>
            <a:r>
              <a:rPr sz="1650" dirty="0">
                <a:latin typeface="Corbel"/>
                <a:cs typeface="Corbel"/>
              </a:rPr>
              <a:t>10</a:t>
            </a:r>
            <a:r>
              <a:rPr sz="1650" spc="-20" dirty="0">
                <a:latin typeface="Corbel"/>
                <a:cs typeface="Corbel"/>
              </a:rPr>
              <a:t> </a:t>
            </a:r>
            <a:r>
              <a:rPr sz="1650" dirty="0">
                <a:latin typeface="Corbel"/>
                <a:cs typeface="Corbel"/>
              </a:rPr>
              <a:t>до</a:t>
            </a:r>
            <a:r>
              <a:rPr sz="1650" spc="-5" dirty="0">
                <a:latin typeface="Corbel"/>
                <a:cs typeface="Corbel"/>
              </a:rPr>
              <a:t> </a:t>
            </a:r>
            <a:r>
              <a:rPr sz="1650" dirty="0">
                <a:latin typeface="Corbel"/>
                <a:cs typeface="Corbel"/>
              </a:rPr>
              <a:t>8</a:t>
            </a:r>
            <a:r>
              <a:rPr sz="1650" spc="-10" dirty="0">
                <a:latin typeface="Corbel"/>
                <a:cs typeface="Corbel"/>
              </a:rPr>
              <a:t> количество</a:t>
            </a:r>
            <a:r>
              <a:rPr sz="1650" spc="-50" dirty="0">
                <a:latin typeface="Corbel"/>
                <a:cs typeface="Corbel"/>
              </a:rPr>
              <a:t> </a:t>
            </a:r>
            <a:r>
              <a:rPr sz="1650" dirty="0">
                <a:latin typeface="Corbel"/>
                <a:cs typeface="Corbel"/>
              </a:rPr>
              <a:t>баллов</a:t>
            </a:r>
            <a:r>
              <a:rPr sz="1650" spc="-50" dirty="0">
                <a:latin typeface="Corbel"/>
                <a:cs typeface="Corbel"/>
              </a:rPr>
              <a:t> </a:t>
            </a:r>
            <a:r>
              <a:rPr sz="1650" spc="-10" dirty="0">
                <a:latin typeface="Corbel"/>
                <a:cs typeface="Corbel"/>
              </a:rPr>
              <a:t>расхождения</a:t>
            </a:r>
            <a:r>
              <a:rPr sz="1650" spc="-40" dirty="0">
                <a:latin typeface="Corbel"/>
                <a:cs typeface="Corbel"/>
              </a:rPr>
              <a:t> </a:t>
            </a:r>
            <a:r>
              <a:rPr sz="1650" spc="-10" dirty="0">
                <a:latin typeface="Corbel"/>
                <a:cs typeface="Corbel"/>
              </a:rPr>
              <a:t>оценок</a:t>
            </a:r>
            <a:endParaRPr sz="1650">
              <a:latin typeface="Corbel"/>
              <a:cs typeface="Corbel"/>
            </a:endParaRPr>
          </a:p>
          <a:p>
            <a:pPr marL="116205">
              <a:lnSpc>
                <a:spcPts val="1880"/>
              </a:lnSpc>
            </a:pPr>
            <a:r>
              <a:rPr sz="1650" dirty="0">
                <a:latin typeface="Corbel"/>
                <a:cs typeface="Corbel"/>
              </a:rPr>
              <a:t>между</a:t>
            </a:r>
            <a:r>
              <a:rPr sz="1650" spc="-55" dirty="0">
                <a:latin typeface="Corbel"/>
                <a:cs typeface="Corbel"/>
              </a:rPr>
              <a:t> </a:t>
            </a:r>
            <a:r>
              <a:rPr sz="1650" dirty="0">
                <a:latin typeface="Corbel"/>
                <a:cs typeface="Corbel"/>
              </a:rPr>
              <a:t>двумя</a:t>
            </a:r>
            <a:r>
              <a:rPr sz="1650" spc="-30" dirty="0">
                <a:latin typeface="Corbel"/>
                <a:cs typeface="Corbel"/>
              </a:rPr>
              <a:t> </a:t>
            </a:r>
            <a:r>
              <a:rPr sz="1650" dirty="0">
                <a:latin typeface="Corbel"/>
                <a:cs typeface="Corbel"/>
              </a:rPr>
              <a:t>экспертами</a:t>
            </a:r>
            <a:r>
              <a:rPr sz="1650" spc="-60" dirty="0">
                <a:latin typeface="Corbel"/>
                <a:cs typeface="Corbel"/>
              </a:rPr>
              <a:t> </a:t>
            </a:r>
            <a:r>
              <a:rPr sz="1650" dirty="0">
                <a:latin typeface="Corbel"/>
                <a:cs typeface="Corbel"/>
              </a:rPr>
              <a:t>для</a:t>
            </a:r>
            <a:r>
              <a:rPr sz="1650" spc="-35" dirty="0">
                <a:latin typeface="Corbel"/>
                <a:cs typeface="Corbel"/>
              </a:rPr>
              <a:t> </a:t>
            </a:r>
            <a:r>
              <a:rPr sz="1650" spc="-10" dirty="0">
                <a:latin typeface="Corbel"/>
                <a:cs typeface="Corbel"/>
              </a:rPr>
              <a:t>выхода</a:t>
            </a:r>
            <a:r>
              <a:rPr sz="1650" spc="-55" dirty="0">
                <a:latin typeface="Corbel"/>
                <a:cs typeface="Corbel"/>
              </a:rPr>
              <a:t> </a:t>
            </a:r>
            <a:r>
              <a:rPr sz="1650" dirty="0">
                <a:latin typeface="Corbel"/>
                <a:cs typeface="Corbel"/>
              </a:rPr>
              <a:t>работы</a:t>
            </a:r>
            <a:r>
              <a:rPr sz="1650" spc="-50" dirty="0">
                <a:latin typeface="Corbel"/>
                <a:cs typeface="Corbel"/>
              </a:rPr>
              <a:t> </a:t>
            </a:r>
            <a:r>
              <a:rPr sz="1650" dirty="0">
                <a:latin typeface="Corbel"/>
                <a:cs typeface="Corbel"/>
              </a:rPr>
              <a:t>на</a:t>
            </a:r>
            <a:r>
              <a:rPr sz="1650" spc="-30" dirty="0">
                <a:latin typeface="Corbel"/>
                <a:cs typeface="Corbel"/>
              </a:rPr>
              <a:t> </a:t>
            </a:r>
            <a:r>
              <a:rPr sz="1650" dirty="0">
                <a:latin typeface="Corbel"/>
                <a:cs typeface="Corbel"/>
              </a:rPr>
              <a:t>третью</a:t>
            </a:r>
            <a:r>
              <a:rPr sz="1650" spc="-35" dirty="0">
                <a:latin typeface="Corbel"/>
                <a:cs typeface="Corbel"/>
              </a:rPr>
              <a:t> </a:t>
            </a:r>
            <a:r>
              <a:rPr sz="1650" spc="-10" dirty="0">
                <a:latin typeface="Corbel"/>
                <a:cs typeface="Corbel"/>
              </a:rPr>
              <a:t>проверку.</a:t>
            </a:r>
            <a:endParaRPr sz="1650">
              <a:latin typeface="Corbel"/>
              <a:cs typeface="Corbel"/>
            </a:endParaRPr>
          </a:p>
          <a:p>
            <a:pPr marL="116205" indent="-104139">
              <a:lnSpc>
                <a:spcPts val="1885"/>
              </a:lnSpc>
              <a:spcBef>
                <a:spcPts val="600"/>
              </a:spcBef>
              <a:buClr>
                <a:srgbClr val="A6B727"/>
              </a:buClr>
              <a:buSzPct val="78787"/>
              <a:buChar char="•"/>
              <a:tabLst>
                <a:tab pos="116839" algn="l"/>
              </a:tabLst>
            </a:pPr>
            <a:r>
              <a:rPr sz="1650" spc="-20" dirty="0">
                <a:latin typeface="Corbel"/>
                <a:cs typeface="Corbel"/>
              </a:rPr>
              <a:t>Теперь</a:t>
            </a:r>
            <a:r>
              <a:rPr sz="1650" spc="-55" dirty="0">
                <a:latin typeface="Corbel"/>
                <a:cs typeface="Corbel"/>
              </a:rPr>
              <a:t> </a:t>
            </a:r>
            <a:r>
              <a:rPr sz="1650" b="1" dirty="0">
                <a:latin typeface="Corbel"/>
                <a:cs typeface="Corbel"/>
              </a:rPr>
              <a:t>максимальный</a:t>
            </a:r>
            <a:r>
              <a:rPr sz="1650" b="1" spc="-30" dirty="0">
                <a:latin typeface="Corbel"/>
                <a:cs typeface="Corbel"/>
              </a:rPr>
              <a:t> </a:t>
            </a:r>
            <a:r>
              <a:rPr sz="1650" b="1" dirty="0">
                <a:latin typeface="Corbel"/>
                <a:cs typeface="Corbel"/>
              </a:rPr>
              <a:t>первичный</a:t>
            </a:r>
            <a:r>
              <a:rPr sz="1650" b="1" spc="-15" dirty="0">
                <a:latin typeface="Corbel"/>
                <a:cs typeface="Corbel"/>
              </a:rPr>
              <a:t> </a:t>
            </a:r>
            <a:r>
              <a:rPr sz="1650" b="1" dirty="0">
                <a:latin typeface="Corbel"/>
                <a:cs typeface="Corbel"/>
              </a:rPr>
              <a:t>балл</a:t>
            </a:r>
            <a:r>
              <a:rPr sz="1650" b="1" spc="-55" dirty="0">
                <a:latin typeface="Corbel"/>
                <a:cs typeface="Corbel"/>
              </a:rPr>
              <a:t> </a:t>
            </a:r>
            <a:r>
              <a:rPr sz="1650" dirty="0">
                <a:latin typeface="Corbel"/>
                <a:cs typeface="Corbel"/>
              </a:rPr>
              <a:t>за</a:t>
            </a:r>
            <a:r>
              <a:rPr sz="1650" spc="-5" dirty="0">
                <a:latin typeface="Corbel"/>
                <a:cs typeface="Corbel"/>
              </a:rPr>
              <a:t> </a:t>
            </a:r>
            <a:r>
              <a:rPr sz="1650" spc="-10" dirty="0">
                <a:latin typeface="Corbel"/>
                <a:cs typeface="Corbel"/>
              </a:rPr>
              <a:t>выполнение</a:t>
            </a:r>
            <a:endParaRPr sz="1650">
              <a:latin typeface="Corbel"/>
              <a:cs typeface="Corbel"/>
            </a:endParaRPr>
          </a:p>
          <a:p>
            <a:pPr marL="116205">
              <a:lnSpc>
                <a:spcPts val="1785"/>
              </a:lnSpc>
            </a:pPr>
            <a:r>
              <a:rPr sz="1650" spc="-10" dirty="0">
                <a:latin typeface="Corbel"/>
                <a:cs typeface="Corbel"/>
              </a:rPr>
              <a:t>экзаменационной</a:t>
            </a:r>
            <a:r>
              <a:rPr sz="1650" spc="-50" dirty="0">
                <a:latin typeface="Corbel"/>
                <a:cs typeface="Corbel"/>
              </a:rPr>
              <a:t> </a:t>
            </a:r>
            <a:r>
              <a:rPr sz="1650" dirty="0">
                <a:latin typeface="Corbel"/>
                <a:cs typeface="Corbel"/>
              </a:rPr>
              <a:t>работы</a:t>
            </a:r>
            <a:r>
              <a:rPr sz="1650" spc="-25" dirty="0">
                <a:latin typeface="Corbel"/>
                <a:cs typeface="Corbel"/>
              </a:rPr>
              <a:t> </a:t>
            </a:r>
            <a:r>
              <a:rPr sz="1650" dirty="0">
                <a:latin typeface="Corbel"/>
                <a:cs typeface="Corbel"/>
              </a:rPr>
              <a:t>по</a:t>
            </a:r>
            <a:r>
              <a:rPr sz="1650" spc="-25" dirty="0">
                <a:latin typeface="Corbel"/>
                <a:cs typeface="Corbel"/>
              </a:rPr>
              <a:t> </a:t>
            </a:r>
            <a:r>
              <a:rPr sz="1650" spc="-10" dirty="0">
                <a:latin typeface="Corbel"/>
                <a:cs typeface="Corbel"/>
              </a:rPr>
              <a:t>русскому</a:t>
            </a:r>
            <a:r>
              <a:rPr sz="1650" spc="-50" dirty="0">
                <a:latin typeface="Corbel"/>
                <a:cs typeface="Corbel"/>
              </a:rPr>
              <a:t> </a:t>
            </a:r>
            <a:r>
              <a:rPr sz="1650" dirty="0">
                <a:latin typeface="Corbel"/>
                <a:cs typeface="Corbel"/>
              </a:rPr>
              <a:t>языку —</a:t>
            </a:r>
            <a:r>
              <a:rPr sz="1650" spc="-10" dirty="0">
                <a:latin typeface="Corbel"/>
                <a:cs typeface="Corbel"/>
              </a:rPr>
              <a:t> </a:t>
            </a:r>
            <a:r>
              <a:rPr sz="1650" b="1" dirty="0">
                <a:latin typeface="Corbel"/>
                <a:cs typeface="Corbel"/>
              </a:rPr>
              <a:t>37</a:t>
            </a:r>
            <a:r>
              <a:rPr sz="1650" b="1" spc="-15" dirty="0">
                <a:latin typeface="Corbel"/>
                <a:cs typeface="Corbel"/>
              </a:rPr>
              <a:t> </a:t>
            </a:r>
            <a:r>
              <a:rPr sz="1650" dirty="0">
                <a:latin typeface="Corbel"/>
                <a:cs typeface="Corbel"/>
              </a:rPr>
              <a:t>(вместо</a:t>
            </a:r>
            <a:r>
              <a:rPr sz="1650" spc="-35" dirty="0">
                <a:latin typeface="Corbel"/>
                <a:cs typeface="Corbel"/>
              </a:rPr>
              <a:t> </a:t>
            </a:r>
            <a:r>
              <a:rPr sz="1650" dirty="0">
                <a:latin typeface="Corbel"/>
                <a:cs typeface="Corbel"/>
              </a:rPr>
              <a:t>33</a:t>
            </a:r>
            <a:r>
              <a:rPr sz="1650" spc="-10" dirty="0">
                <a:latin typeface="Corbel"/>
                <a:cs typeface="Corbel"/>
              </a:rPr>
              <a:t> </a:t>
            </a:r>
            <a:r>
              <a:rPr sz="1650" spc="-50" dirty="0">
                <a:latin typeface="Corbel"/>
                <a:cs typeface="Corbel"/>
              </a:rPr>
              <a:t>в</a:t>
            </a:r>
            <a:endParaRPr sz="1650">
              <a:latin typeface="Corbel"/>
              <a:cs typeface="Corbel"/>
            </a:endParaRPr>
          </a:p>
          <a:p>
            <a:pPr marL="116205">
              <a:lnSpc>
                <a:spcPts val="1880"/>
              </a:lnSpc>
            </a:pPr>
            <a:r>
              <a:rPr sz="1650" dirty="0">
                <a:latin typeface="Corbel"/>
                <a:cs typeface="Corbel"/>
              </a:rPr>
              <a:t>прошлом</a:t>
            </a:r>
            <a:r>
              <a:rPr sz="1650" spc="-60" dirty="0">
                <a:latin typeface="Corbel"/>
                <a:cs typeface="Corbel"/>
              </a:rPr>
              <a:t> </a:t>
            </a:r>
            <a:r>
              <a:rPr sz="1650" spc="-10" dirty="0">
                <a:latin typeface="Corbel"/>
                <a:cs typeface="Corbel"/>
              </a:rPr>
              <a:t>году).</a:t>
            </a:r>
            <a:endParaRPr sz="1650">
              <a:latin typeface="Corbel"/>
              <a:cs typeface="Corbe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69163" y="1084021"/>
            <a:ext cx="2963545" cy="699136"/>
          </a:xfrm>
          <a:prstGeom prst="rect">
            <a:avLst/>
          </a:prstGeom>
        </p:spPr>
        <p:txBody>
          <a:bodyPr vert="horz" wrap="square" lIns="0" tIns="41275" rIns="0" bIns="0" rtlCol="0">
            <a:spAutoFit/>
          </a:bodyPr>
          <a:lstStyle/>
          <a:p>
            <a:pPr marL="12700" marR="5080">
              <a:lnSpc>
                <a:spcPct val="88200"/>
              </a:lnSpc>
              <a:spcBef>
                <a:spcPts val="325"/>
              </a:spcBef>
            </a:pPr>
            <a:r>
              <a:rPr sz="1600" dirty="0">
                <a:latin typeface="Verdana"/>
                <a:cs typeface="Verdana"/>
              </a:rPr>
              <a:t>Структура</a:t>
            </a:r>
            <a:r>
              <a:rPr sz="1600" spc="-4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ОГЭ</a:t>
            </a:r>
            <a:r>
              <a:rPr sz="1600" spc="-5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по</a:t>
            </a:r>
            <a:r>
              <a:rPr sz="1600" spc="-50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русскому </a:t>
            </a:r>
            <a:r>
              <a:rPr sz="1600" dirty="0">
                <a:latin typeface="Verdana"/>
                <a:cs typeface="Verdana"/>
              </a:rPr>
              <a:t>языку</a:t>
            </a:r>
            <a:r>
              <a:rPr sz="1600" spc="-6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не</a:t>
            </a:r>
            <a:r>
              <a:rPr sz="1600" spc="-4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изменилась</a:t>
            </a:r>
            <a:r>
              <a:rPr sz="1600" spc="-60" dirty="0">
                <a:latin typeface="Verdana"/>
                <a:cs typeface="Verdana"/>
              </a:rPr>
              <a:t> </a:t>
            </a:r>
            <a:r>
              <a:rPr sz="1600" spc="-25" dirty="0">
                <a:latin typeface="Verdana"/>
                <a:cs typeface="Verdana"/>
              </a:rPr>
              <a:t>по </a:t>
            </a:r>
            <a:r>
              <a:rPr sz="1600" dirty="0">
                <a:latin typeface="Verdana"/>
                <a:cs typeface="Verdana"/>
              </a:rPr>
              <a:t>сравнению</a:t>
            </a:r>
            <a:r>
              <a:rPr sz="1600" spc="-5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с</a:t>
            </a:r>
            <a:r>
              <a:rPr sz="1600" spc="-6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2024</a:t>
            </a:r>
            <a:r>
              <a:rPr sz="1600" spc="-95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годом.</a:t>
            </a:r>
            <a:endParaRPr sz="1600">
              <a:latin typeface="Verdana"/>
              <a:cs typeface="Verdana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919378" y="232664"/>
            <a:ext cx="5024120" cy="802783"/>
          </a:xfrm>
          <a:prstGeom prst="rect">
            <a:avLst/>
          </a:prstGeom>
        </p:spPr>
        <p:txBody>
          <a:bodyPr vert="horz" wrap="square" lIns="0" tIns="58419" rIns="0" bIns="0" rtlCol="0">
            <a:spAutoFit/>
          </a:bodyPr>
          <a:lstStyle/>
          <a:p>
            <a:pPr marL="1686560" marR="5080" indent="-1674495">
              <a:lnSpc>
                <a:spcPts val="2920"/>
              </a:lnSpc>
              <a:spcBef>
                <a:spcPts val="459"/>
              </a:spcBef>
            </a:pPr>
            <a:r>
              <a:rPr spc="-10" dirty="0"/>
              <a:t>Структура</a:t>
            </a:r>
            <a:r>
              <a:rPr spc="-114" dirty="0"/>
              <a:t> </a:t>
            </a:r>
            <a:r>
              <a:rPr dirty="0"/>
              <a:t>ОГЭ</a:t>
            </a:r>
            <a:r>
              <a:rPr spc="-35" dirty="0"/>
              <a:t> </a:t>
            </a:r>
            <a:r>
              <a:rPr dirty="0"/>
              <a:t>по</a:t>
            </a:r>
            <a:r>
              <a:rPr spc="-30" dirty="0"/>
              <a:t> </a:t>
            </a:r>
            <a:r>
              <a:rPr dirty="0"/>
              <a:t>русскому</a:t>
            </a:r>
            <a:r>
              <a:rPr spc="-30" dirty="0"/>
              <a:t> </a:t>
            </a:r>
            <a:r>
              <a:rPr spc="-10" dirty="0"/>
              <a:t>языку </a:t>
            </a:r>
            <a:r>
              <a:rPr dirty="0"/>
              <a:t>в</a:t>
            </a:r>
            <a:r>
              <a:rPr spc="-45" dirty="0"/>
              <a:t> </a:t>
            </a:r>
            <a:r>
              <a:rPr spc="-25" dirty="0"/>
              <a:t>2025</a:t>
            </a:r>
            <a:r>
              <a:rPr spc="-55" dirty="0"/>
              <a:t> </a:t>
            </a:r>
            <a:r>
              <a:rPr spc="-20" dirty="0"/>
              <a:t>году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4191000" y="1213104"/>
            <a:ext cx="2197735" cy="585416"/>
          </a:xfrm>
          <a:prstGeom prst="rect">
            <a:avLst/>
          </a:prstGeom>
          <a:solidFill>
            <a:srgbClr val="F7F6DA"/>
          </a:solidFill>
          <a:ln w="9525">
            <a:solidFill>
              <a:srgbClr val="A6B727"/>
            </a:solidFill>
          </a:ln>
        </p:spPr>
        <p:txBody>
          <a:bodyPr vert="horz" wrap="square" lIns="0" tIns="31114" rIns="0" bIns="0" rtlCol="0">
            <a:spAutoFit/>
          </a:bodyPr>
          <a:lstStyle/>
          <a:p>
            <a:pPr marL="349250" marR="295275" indent="-44450">
              <a:lnSpc>
                <a:spcPct val="100000"/>
              </a:lnSpc>
              <a:spcBef>
                <a:spcPts val="244"/>
              </a:spcBef>
            </a:pPr>
            <a:r>
              <a:rPr sz="1800" dirty="0">
                <a:latin typeface="Corbel"/>
                <a:cs typeface="Corbel"/>
              </a:rPr>
              <a:t>Время</a:t>
            </a:r>
            <a:r>
              <a:rPr sz="1800" spc="-20" dirty="0">
                <a:latin typeface="Corbel"/>
                <a:cs typeface="Corbel"/>
              </a:rPr>
              <a:t> </a:t>
            </a:r>
            <a:r>
              <a:rPr sz="1800" spc="-10" dirty="0">
                <a:latin typeface="Corbel"/>
                <a:cs typeface="Corbel"/>
              </a:rPr>
              <a:t>экзамена </a:t>
            </a:r>
            <a:r>
              <a:rPr sz="1800" dirty="0">
                <a:latin typeface="Corbel"/>
                <a:cs typeface="Corbel"/>
              </a:rPr>
              <a:t>3</a:t>
            </a:r>
            <a:r>
              <a:rPr sz="1800" spc="-5" dirty="0">
                <a:latin typeface="Corbel"/>
                <a:cs typeface="Corbel"/>
              </a:rPr>
              <a:t> </a:t>
            </a:r>
            <a:r>
              <a:rPr sz="1800" dirty="0">
                <a:latin typeface="Corbel"/>
                <a:cs typeface="Corbel"/>
              </a:rPr>
              <a:t>часа</a:t>
            </a:r>
            <a:r>
              <a:rPr sz="1800" spc="10" dirty="0">
                <a:latin typeface="Corbel"/>
                <a:cs typeface="Corbel"/>
              </a:rPr>
              <a:t> </a:t>
            </a:r>
            <a:r>
              <a:rPr sz="1800" dirty="0">
                <a:latin typeface="Corbel"/>
                <a:cs typeface="Corbel"/>
              </a:rPr>
              <a:t>55</a:t>
            </a:r>
            <a:r>
              <a:rPr sz="1800" spc="-5" dirty="0">
                <a:latin typeface="Corbel"/>
                <a:cs typeface="Corbel"/>
              </a:rPr>
              <a:t> </a:t>
            </a:r>
            <a:r>
              <a:rPr sz="1800" spc="-10" dirty="0">
                <a:latin typeface="Corbel"/>
                <a:cs typeface="Corbel"/>
              </a:rPr>
              <a:t>минут</a:t>
            </a:r>
            <a:endParaRPr sz="1800">
              <a:latin typeface="Corbel"/>
              <a:cs typeface="Corbel"/>
            </a:endParaRPr>
          </a:p>
        </p:txBody>
      </p:sp>
      <p:grpSp>
        <p:nvGrpSpPr>
          <p:cNvPr id="5" name="object 5"/>
          <p:cNvGrpSpPr/>
          <p:nvPr/>
        </p:nvGrpSpPr>
        <p:grpSpPr>
          <a:xfrm>
            <a:off x="1461898" y="2004441"/>
            <a:ext cx="3935729" cy="894079"/>
            <a:chOff x="1461897" y="2004441"/>
            <a:chExt cx="3935729" cy="894080"/>
          </a:xfrm>
        </p:grpSpPr>
        <p:sp>
          <p:nvSpPr>
            <p:cNvPr id="6" name="object 6"/>
            <p:cNvSpPr/>
            <p:nvPr/>
          </p:nvSpPr>
          <p:spPr>
            <a:xfrm>
              <a:off x="1471422" y="2410206"/>
              <a:ext cx="3916679" cy="478790"/>
            </a:xfrm>
            <a:custGeom>
              <a:avLst/>
              <a:gdLst/>
              <a:ahLst/>
              <a:cxnLst/>
              <a:rect l="l" t="t" r="r" b="b"/>
              <a:pathLst>
                <a:path w="3916679" h="478789">
                  <a:moveTo>
                    <a:pt x="3916679" y="0"/>
                  </a:moveTo>
                  <a:lnTo>
                    <a:pt x="0" y="0"/>
                  </a:lnTo>
                  <a:lnTo>
                    <a:pt x="0" y="478535"/>
                  </a:lnTo>
                  <a:lnTo>
                    <a:pt x="3916679" y="478535"/>
                  </a:lnTo>
                  <a:lnTo>
                    <a:pt x="3916679" y="0"/>
                  </a:lnTo>
                  <a:close/>
                </a:path>
              </a:pathLst>
            </a:custGeom>
            <a:solidFill>
              <a:srgbClr val="FFFFFF">
                <a:alpha val="90194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1471422" y="2410206"/>
              <a:ext cx="3916679" cy="478790"/>
            </a:xfrm>
            <a:custGeom>
              <a:avLst/>
              <a:gdLst/>
              <a:ahLst/>
              <a:cxnLst/>
              <a:rect l="l" t="t" r="r" b="b"/>
              <a:pathLst>
                <a:path w="3916679" h="478789">
                  <a:moveTo>
                    <a:pt x="0" y="478535"/>
                  </a:moveTo>
                  <a:lnTo>
                    <a:pt x="3916679" y="478535"/>
                  </a:lnTo>
                  <a:lnTo>
                    <a:pt x="3916679" y="0"/>
                  </a:lnTo>
                  <a:lnTo>
                    <a:pt x="0" y="0"/>
                  </a:lnTo>
                  <a:lnTo>
                    <a:pt x="0" y="478535"/>
                  </a:lnTo>
                  <a:close/>
                </a:path>
              </a:pathLst>
            </a:custGeom>
            <a:ln w="19050">
              <a:solidFill>
                <a:srgbClr val="A6B72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1666494" y="2013966"/>
              <a:ext cx="2524125" cy="676910"/>
            </a:xfrm>
            <a:custGeom>
              <a:avLst/>
              <a:gdLst/>
              <a:ahLst/>
              <a:cxnLst/>
              <a:rect l="l" t="t" r="r" b="b"/>
              <a:pathLst>
                <a:path w="2524125" h="676910">
                  <a:moveTo>
                    <a:pt x="2410968" y="0"/>
                  </a:moveTo>
                  <a:lnTo>
                    <a:pt x="112775" y="0"/>
                  </a:lnTo>
                  <a:lnTo>
                    <a:pt x="68901" y="8870"/>
                  </a:lnTo>
                  <a:lnTo>
                    <a:pt x="33051" y="33051"/>
                  </a:lnTo>
                  <a:lnTo>
                    <a:pt x="8870" y="68901"/>
                  </a:lnTo>
                  <a:lnTo>
                    <a:pt x="0" y="112775"/>
                  </a:lnTo>
                  <a:lnTo>
                    <a:pt x="0" y="563879"/>
                  </a:lnTo>
                  <a:lnTo>
                    <a:pt x="8870" y="607754"/>
                  </a:lnTo>
                  <a:lnTo>
                    <a:pt x="33051" y="643604"/>
                  </a:lnTo>
                  <a:lnTo>
                    <a:pt x="68901" y="667785"/>
                  </a:lnTo>
                  <a:lnTo>
                    <a:pt x="112775" y="676655"/>
                  </a:lnTo>
                  <a:lnTo>
                    <a:pt x="2410968" y="676655"/>
                  </a:lnTo>
                  <a:lnTo>
                    <a:pt x="2454842" y="667785"/>
                  </a:lnTo>
                  <a:lnTo>
                    <a:pt x="2490692" y="643604"/>
                  </a:lnTo>
                  <a:lnTo>
                    <a:pt x="2514873" y="607754"/>
                  </a:lnTo>
                  <a:lnTo>
                    <a:pt x="2523744" y="563879"/>
                  </a:lnTo>
                  <a:lnTo>
                    <a:pt x="2523744" y="112775"/>
                  </a:lnTo>
                  <a:lnTo>
                    <a:pt x="2514873" y="68901"/>
                  </a:lnTo>
                  <a:lnTo>
                    <a:pt x="2490692" y="33051"/>
                  </a:lnTo>
                  <a:lnTo>
                    <a:pt x="2454842" y="8870"/>
                  </a:lnTo>
                  <a:lnTo>
                    <a:pt x="2410968" y="0"/>
                  </a:lnTo>
                  <a:close/>
                </a:path>
              </a:pathLst>
            </a:custGeom>
            <a:solidFill>
              <a:srgbClr val="A6B72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1666494" y="2013966"/>
              <a:ext cx="2524125" cy="676910"/>
            </a:xfrm>
            <a:custGeom>
              <a:avLst/>
              <a:gdLst/>
              <a:ahLst/>
              <a:cxnLst/>
              <a:rect l="l" t="t" r="r" b="b"/>
              <a:pathLst>
                <a:path w="2524125" h="676910">
                  <a:moveTo>
                    <a:pt x="0" y="112775"/>
                  </a:moveTo>
                  <a:lnTo>
                    <a:pt x="8870" y="68901"/>
                  </a:lnTo>
                  <a:lnTo>
                    <a:pt x="33051" y="33051"/>
                  </a:lnTo>
                  <a:lnTo>
                    <a:pt x="68901" y="8870"/>
                  </a:lnTo>
                  <a:lnTo>
                    <a:pt x="112775" y="0"/>
                  </a:lnTo>
                  <a:lnTo>
                    <a:pt x="2410968" y="0"/>
                  </a:lnTo>
                  <a:lnTo>
                    <a:pt x="2454842" y="8870"/>
                  </a:lnTo>
                  <a:lnTo>
                    <a:pt x="2490692" y="33051"/>
                  </a:lnTo>
                  <a:lnTo>
                    <a:pt x="2514873" y="68901"/>
                  </a:lnTo>
                  <a:lnTo>
                    <a:pt x="2523744" y="112775"/>
                  </a:lnTo>
                  <a:lnTo>
                    <a:pt x="2523744" y="563879"/>
                  </a:lnTo>
                  <a:lnTo>
                    <a:pt x="2514873" y="607754"/>
                  </a:lnTo>
                  <a:lnTo>
                    <a:pt x="2490692" y="643604"/>
                  </a:lnTo>
                  <a:lnTo>
                    <a:pt x="2454842" y="667785"/>
                  </a:lnTo>
                  <a:lnTo>
                    <a:pt x="2410968" y="676655"/>
                  </a:lnTo>
                  <a:lnTo>
                    <a:pt x="112775" y="676655"/>
                  </a:lnTo>
                  <a:lnTo>
                    <a:pt x="68901" y="667785"/>
                  </a:lnTo>
                  <a:lnTo>
                    <a:pt x="33051" y="643604"/>
                  </a:lnTo>
                  <a:lnTo>
                    <a:pt x="8870" y="607754"/>
                  </a:lnTo>
                  <a:lnTo>
                    <a:pt x="0" y="563879"/>
                  </a:lnTo>
                  <a:lnTo>
                    <a:pt x="0" y="112775"/>
                  </a:lnTo>
                  <a:close/>
                </a:path>
              </a:pathLst>
            </a:custGeom>
            <a:ln w="1905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0" name="object 10"/>
          <p:cNvSpPr txBox="1"/>
          <p:nvPr/>
        </p:nvSpPr>
        <p:spPr>
          <a:xfrm>
            <a:off x="1790826" y="2050162"/>
            <a:ext cx="1374775" cy="55143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2065"/>
              </a:lnSpc>
              <a:spcBef>
                <a:spcPts val="100"/>
              </a:spcBef>
            </a:pPr>
            <a:r>
              <a:rPr sz="1800" dirty="0">
                <a:solidFill>
                  <a:srgbClr val="FFFFFF"/>
                </a:solidFill>
                <a:latin typeface="Corbel"/>
                <a:cs typeface="Corbel"/>
              </a:rPr>
              <a:t>Задание</a:t>
            </a:r>
            <a:r>
              <a:rPr sz="1800" spc="-15" dirty="0">
                <a:solidFill>
                  <a:srgbClr val="FFFFFF"/>
                </a:solidFill>
                <a:latin typeface="Corbel"/>
                <a:cs typeface="Corbel"/>
              </a:rPr>
              <a:t> </a:t>
            </a:r>
            <a:r>
              <a:rPr sz="1800" dirty="0">
                <a:solidFill>
                  <a:srgbClr val="FFFFFF"/>
                </a:solidFill>
                <a:latin typeface="Corbel"/>
                <a:cs typeface="Corbel"/>
              </a:rPr>
              <a:t>№1</a:t>
            </a:r>
            <a:r>
              <a:rPr sz="1800" spc="-25" dirty="0">
                <a:solidFill>
                  <a:srgbClr val="FFFFFF"/>
                </a:solidFill>
                <a:latin typeface="Corbel"/>
                <a:cs typeface="Corbel"/>
              </a:rPr>
              <a:t> </a:t>
            </a:r>
            <a:r>
              <a:rPr sz="1800" spc="-50" dirty="0">
                <a:solidFill>
                  <a:srgbClr val="FFFFFF"/>
                </a:solidFill>
                <a:latin typeface="Corbel"/>
                <a:cs typeface="Corbel"/>
              </a:rPr>
              <a:t>-</a:t>
            </a:r>
            <a:endParaRPr sz="1800">
              <a:latin typeface="Corbel"/>
              <a:cs typeface="Corbel"/>
            </a:endParaRPr>
          </a:p>
          <a:p>
            <a:pPr marL="12700">
              <a:lnSpc>
                <a:spcPts val="2065"/>
              </a:lnSpc>
            </a:pPr>
            <a:r>
              <a:rPr sz="1800" spc="-10" dirty="0">
                <a:solidFill>
                  <a:srgbClr val="FFFFFF"/>
                </a:solidFill>
                <a:latin typeface="Corbel"/>
                <a:cs typeface="Corbel"/>
              </a:rPr>
              <a:t>изложение</a:t>
            </a:r>
            <a:endParaRPr sz="1800">
              <a:latin typeface="Corbel"/>
              <a:cs typeface="Corbel"/>
            </a:endParaRPr>
          </a:p>
        </p:txBody>
      </p:sp>
      <p:grpSp>
        <p:nvGrpSpPr>
          <p:cNvPr id="11" name="object 11"/>
          <p:cNvGrpSpPr/>
          <p:nvPr/>
        </p:nvGrpSpPr>
        <p:grpSpPr>
          <a:xfrm>
            <a:off x="1461898" y="2982849"/>
            <a:ext cx="3935729" cy="988693"/>
            <a:chOff x="1461897" y="2982848"/>
            <a:chExt cx="3935729" cy="988694"/>
          </a:xfrm>
        </p:grpSpPr>
        <p:sp>
          <p:nvSpPr>
            <p:cNvPr id="12" name="object 12"/>
            <p:cNvSpPr/>
            <p:nvPr/>
          </p:nvSpPr>
          <p:spPr>
            <a:xfrm>
              <a:off x="1471422" y="3483101"/>
              <a:ext cx="3916679" cy="478790"/>
            </a:xfrm>
            <a:custGeom>
              <a:avLst/>
              <a:gdLst/>
              <a:ahLst/>
              <a:cxnLst/>
              <a:rect l="l" t="t" r="r" b="b"/>
              <a:pathLst>
                <a:path w="3916679" h="478789">
                  <a:moveTo>
                    <a:pt x="3916679" y="0"/>
                  </a:moveTo>
                  <a:lnTo>
                    <a:pt x="0" y="0"/>
                  </a:lnTo>
                  <a:lnTo>
                    <a:pt x="0" y="478536"/>
                  </a:lnTo>
                  <a:lnTo>
                    <a:pt x="3916679" y="478536"/>
                  </a:lnTo>
                  <a:lnTo>
                    <a:pt x="3916679" y="0"/>
                  </a:lnTo>
                  <a:close/>
                </a:path>
              </a:pathLst>
            </a:custGeom>
            <a:solidFill>
              <a:srgbClr val="FFFFFF">
                <a:alpha val="90194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1471422" y="3483101"/>
              <a:ext cx="3916679" cy="478790"/>
            </a:xfrm>
            <a:custGeom>
              <a:avLst/>
              <a:gdLst/>
              <a:ahLst/>
              <a:cxnLst/>
              <a:rect l="l" t="t" r="r" b="b"/>
              <a:pathLst>
                <a:path w="3916679" h="478789">
                  <a:moveTo>
                    <a:pt x="0" y="478536"/>
                  </a:moveTo>
                  <a:lnTo>
                    <a:pt x="3916679" y="478536"/>
                  </a:lnTo>
                  <a:lnTo>
                    <a:pt x="3916679" y="0"/>
                  </a:lnTo>
                  <a:lnTo>
                    <a:pt x="0" y="0"/>
                  </a:lnTo>
                  <a:lnTo>
                    <a:pt x="0" y="478536"/>
                  </a:lnTo>
                  <a:close/>
                </a:path>
              </a:pathLst>
            </a:custGeom>
            <a:ln w="19050">
              <a:solidFill>
                <a:srgbClr val="A6B72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1666494" y="2992373"/>
              <a:ext cx="3357879" cy="771525"/>
            </a:xfrm>
            <a:custGeom>
              <a:avLst/>
              <a:gdLst/>
              <a:ahLst/>
              <a:cxnLst/>
              <a:rect l="l" t="t" r="r" b="b"/>
              <a:pathLst>
                <a:path w="3357879" h="771525">
                  <a:moveTo>
                    <a:pt x="3228847" y="0"/>
                  </a:moveTo>
                  <a:lnTo>
                    <a:pt x="128524" y="0"/>
                  </a:lnTo>
                  <a:lnTo>
                    <a:pt x="78491" y="10098"/>
                  </a:lnTo>
                  <a:lnTo>
                    <a:pt x="37639" y="37639"/>
                  </a:lnTo>
                  <a:lnTo>
                    <a:pt x="10098" y="78491"/>
                  </a:lnTo>
                  <a:lnTo>
                    <a:pt x="0" y="128524"/>
                  </a:lnTo>
                  <a:lnTo>
                    <a:pt x="0" y="642620"/>
                  </a:lnTo>
                  <a:lnTo>
                    <a:pt x="10098" y="692652"/>
                  </a:lnTo>
                  <a:lnTo>
                    <a:pt x="37639" y="733504"/>
                  </a:lnTo>
                  <a:lnTo>
                    <a:pt x="78491" y="761045"/>
                  </a:lnTo>
                  <a:lnTo>
                    <a:pt x="128524" y="771143"/>
                  </a:lnTo>
                  <a:lnTo>
                    <a:pt x="3228847" y="771143"/>
                  </a:lnTo>
                  <a:lnTo>
                    <a:pt x="3278880" y="761045"/>
                  </a:lnTo>
                  <a:lnTo>
                    <a:pt x="3319732" y="733504"/>
                  </a:lnTo>
                  <a:lnTo>
                    <a:pt x="3347273" y="692652"/>
                  </a:lnTo>
                  <a:lnTo>
                    <a:pt x="3357372" y="642620"/>
                  </a:lnTo>
                  <a:lnTo>
                    <a:pt x="3357372" y="128524"/>
                  </a:lnTo>
                  <a:lnTo>
                    <a:pt x="3347273" y="78491"/>
                  </a:lnTo>
                  <a:lnTo>
                    <a:pt x="3319732" y="37639"/>
                  </a:lnTo>
                  <a:lnTo>
                    <a:pt x="3278880" y="10098"/>
                  </a:lnTo>
                  <a:lnTo>
                    <a:pt x="3228847" y="0"/>
                  </a:lnTo>
                  <a:close/>
                </a:path>
              </a:pathLst>
            </a:custGeom>
            <a:solidFill>
              <a:srgbClr val="A6B72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1666494" y="2992373"/>
              <a:ext cx="3357879" cy="771525"/>
            </a:xfrm>
            <a:custGeom>
              <a:avLst/>
              <a:gdLst/>
              <a:ahLst/>
              <a:cxnLst/>
              <a:rect l="l" t="t" r="r" b="b"/>
              <a:pathLst>
                <a:path w="3357879" h="771525">
                  <a:moveTo>
                    <a:pt x="0" y="128524"/>
                  </a:moveTo>
                  <a:lnTo>
                    <a:pt x="10098" y="78491"/>
                  </a:lnTo>
                  <a:lnTo>
                    <a:pt x="37639" y="37639"/>
                  </a:lnTo>
                  <a:lnTo>
                    <a:pt x="78491" y="10098"/>
                  </a:lnTo>
                  <a:lnTo>
                    <a:pt x="128524" y="0"/>
                  </a:lnTo>
                  <a:lnTo>
                    <a:pt x="3228847" y="0"/>
                  </a:lnTo>
                  <a:lnTo>
                    <a:pt x="3278880" y="10098"/>
                  </a:lnTo>
                  <a:lnTo>
                    <a:pt x="3319732" y="37639"/>
                  </a:lnTo>
                  <a:lnTo>
                    <a:pt x="3347273" y="78491"/>
                  </a:lnTo>
                  <a:lnTo>
                    <a:pt x="3357372" y="128524"/>
                  </a:lnTo>
                  <a:lnTo>
                    <a:pt x="3357372" y="642620"/>
                  </a:lnTo>
                  <a:lnTo>
                    <a:pt x="3347273" y="692652"/>
                  </a:lnTo>
                  <a:lnTo>
                    <a:pt x="3319732" y="733504"/>
                  </a:lnTo>
                  <a:lnTo>
                    <a:pt x="3278880" y="761045"/>
                  </a:lnTo>
                  <a:lnTo>
                    <a:pt x="3228847" y="771143"/>
                  </a:lnTo>
                  <a:lnTo>
                    <a:pt x="128524" y="771143"/>
                  </a:lnTo>
                  <a:lnTo>
                    <a:pt x="78491" y="761045"/>
                  </a:lnTo>
                  <a:lnTo>
                    <a:pt x="37639" y="733504"/>
                  </a:lnTo>
                  <a:lnTo>
                    <a:pt x="10098" y="692652"/>
                  </a:lnTo>
                  <a:lnTo>
                    <a:pt x="0" y="642620"/>
                  </a:lnTo>
                  <a:lnTo>
                    <a:pt x="0" y="128524"/>
                  </a:lnTo>
                  <a:close/>
                </a:path>
              </a:pathLst>
            </a:custGeom>
            <a:ln w="1905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6" name="object 16"/>
          <p:cNvSpPr txBox="1"/>
          <p:nvPr/>
        </p:nvSpPr>
        <p:spPr>
          <a:xfrm>
            <a:off x="1795399" y="3075558"/>
            <a:ext cx="2727960" cy="55143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2065"/>
              </a:lnSpc>
              <a:spcBef>
                <a:spcPts val="100"/>
              </a:spcBef>
            </a:pPr>
            <a:r>
              <a:rPr sz="1800" dirty="0">
                <a:solidFill>
                  <a:srgbClr val="FFFFFF"/>
                </a:solidFill>
                <a:latin typeface="Corbel"/>
                <a:cs typeface="Corbel"/>
              </a:rPr>
              <a:t>Задания</a:t>
            </a:r>
            <a:r>
              <a:rPr sz="1800" spc="-5" dirty="0">
                <a:solidFill>
                  <a:srgbClr val="FFFFFF"/>
                </a:solidFill>
                <a:latin typeface="Corbel"/>
                <a:cs typeface="Corbel"/>
              </a:rPr>
              <a:t> </a:t>
            </a:r>
            <a:r>
              <a:rPr sz="1800" dirty="0">
                <a:solidFill>
                  <a:srgbClr val="FFFFFF"/>
                </a:solidFill>
                <a:latin typeface="Corbel"/>
                <a:cs typeface="Corbel"/>
              </a:rPr>
              <a:t>№2-12</a:t>
            </a:r>
            <a:r>
              <a:rPr sz="1800" spc="-25" dirty="0">
                <a:solidFill>
                  <a:srgbClr val="FFFFFF"/>
                </a:solidFill>
                <a:latin typeface="Corbel"/>
                <a:cs typeface="Corbel"/>
              </a:rPr>
              <a:t> </a:t>
            </a:r>
            <a:r>
              <a:rPr sz="1800" dirty="0">
                <a:solidFill>
                  <a:srgbClr val="FFFFFF"/>
                </a:solidFill>
                <a:latin typeface="Corbel"/>
                <a:cs typeface="Corbel"/>
              </a:rPr>
              <a:t>–</a:t>
            </a:r>
            <a:r>
              <a:rPr sz="1800" spc="-15" dirty="0">
                <a:solidFill>
                  <a:srgbClr val="FFFFFF"/>
                </a:solidFill>
                <a:latin typeface="Corbel"/>
                <a:cs typeface="Corbel"/>
              </a:rPr>
              <a:t> </a:t>
            </a:r>
            <a:r>
              <a:rPr sz="1800" dirty="0">
                <a:solidFill>
                  <a:srgbClr val="FFFFFF"/>
                </a:solidFill>
                <a:latin typeface="Corbel"/>
                <a:cs typeface="Corbel"/>
              </a:rPr>
              <a:t>с</a:t>
            </a:r>
            <a:r>
              <a:rPr sz="1800" spc="-15" dirty="0">
                <a:solidFill>
                  <a:srgbClr val="FFFFFF"/>
                </a:solidFill>
                <a:latin typeface="Corbel"/>
                <a:cs typeface="Corbel"/>
              </a:rPr>
              <a:t> </a:t>
            </a:r>
            <a:r>
              <a:rPr sz="1800" spc="-10" dirty="0">
                <a:solidFill>
                  <a:srgbClr val="FFFFFF"/>
                </a:solidFill>
                <a:latin typeface="Corbel"/>
                <a:cs typeface="Corbel"/>
              </a:rPr>
              <a:t>кратким</a:t>
            </a:r>
            <a:endParaRPr sz="1800">
              <a:latin typeface="Corbel"/>
              <a:cs typeface="Corbel"/>
            </a:endParaRPr>
          </a:p>
          <a:p>
            <a:pPr marL="12700">
              <a:lnSpc>
                <a:spcPts val="2065"/>
              </a:lnSpc>
            </a:pPr>
            <a:r>
              <a:rPr sz="1800" spc="-10" dirty="0">
                <a:solidFill>
                  <a:srgbClr val="FFFFFF"/>
                </a:solidFill>
                <a:latin typeface="Corbel"/>
                <a:cs typeface="Corbel"/>
              </a:rPr>
              <a:t>ответом</a:t>
            </a:r>
            <a:endParaRPr sz="1800">
              <a:latin typeface="Corbel"/>
              <a:cs typeface="Corbel"/>
            </a:endParaRPr>
          </a:p>
        </p:txBody>
      </p:sp>
      <p:grpSp>
        <p:nvGrpSpPr>
          <p:cNvPr id="17" name="object 17"/>
          <p:cNvGrpSpPr/>
          <p:nvPr/>
        </p:nvGrpSpPr>
        <p:grpSpPr>
          <a:xfrm>
            <a:off x="1461898" y="4055746"/>
            <a:ext cx="3935729" cy="1084580"/>
            <a:chOff x="1461897" y="4055745"/>
            <a:chExt cx="3935729" cy="1084580"/>
          </a:xfrm>
        </p:grpSpPr>
        <p:sp>
          <p:nvSpPr>
            <p:cNvPr id="18" name="object 18"/>
            <p:cNvSpPr/>
            <p:nvPr/>
          </p:nvSpPr>
          <p:spPr>
            <a:xfrm>
              <a:off x="1471422" y="4650486"/>
              <a:ext cx="3916679" cy="480059"/>
            </a:xfrm>
            <a:custGeom>
              <a:avLst/>
              <a:gdLst/>
              <a:ahLst/>
              <a:cxnLst/>
              <a:rect l="l" t="t" r="r" b="b"/>
              <a:pathLst>
                <a:path w="3916679" h="480060">
                  <a:moveTo>
                    <a:pt x="3916679" y="0"/>
                  </a:moveTo>
                  <a:lnTo>
                    <a:pt x="0" y="0"/>
                  </a:lnTo>
                  <a:lnTo>
                    <a:pt x="0" y="480060"/>
                  </a:lnTo>
                  <a:lnTo>
                    <a:pt x="3916679" y="480060"/>
                  </a:lnTo>
                  <a:lnTo>
                    <a:pt x="3916679" y="0"/>
                  </a:lnTo>
                  <a:close/>
                </a:path>
              </a:pathLst>
            </a:custGeom>
            <a:solidFill>
              <a:srgbClr val="FFFFFF">
                <a:alpha val="90194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1471422" y="4650486"/>
              <a:ext cx="3916679" cy="480059"/>
            </a:xfrm>
            <a:custGeom>
              <a:avLst/>
              <a:gdLst/>
              <a:ahLst/>
              <a:cxnLst/>
              <a:rect l="l" t="t" r="r" b="b"/>
              <a:pathLst>
                <a:path w="3916679" h="480060">
                  <a:moveTo>
                    <a:pt x="0" y="480060"/>
                  </a:moveTo>
                  <a:lnTo>
                    <a:pt x="3916679" y="480060"/>
                  </a:lnTo>
                  <a:lnTo>
                    <a:pt x="3916679" y="0"/>
                  </a:lnTo>
                  <a:lnTo>
                    <a:pt x="0" y="0"/>
                  </a:lnTo>
                  <a:lnTo>
                    <a:pt x="0" y="480060"/>
                  </a:lnTo>
                  <a:close/>
                </a:path>
              </a:pathLst>
            </a:custGeom>
            <a:ln w="19050">
              <a:solidFill>
                <a:srgbClr val="A6B72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1666494" y="4065270"/>
              <a:ext cx="3543300" cy="866140"/>
            </a:xfrm>
            <a:custGeom>
              <a:avLst/>
              <a:gdLst/>
              <a:ahLst/>
              <a:cxnLst/>
              <a:rect l="l" t="t" r="r" b="b"/>
              <a:pathLst>
                <a:path w="3543300" h="866139">
                  <a:moveTo>
                    <a:pt x="3399028" y="0"/>
                  </a:moveTo>
                  <a:lnTo>
                    <a:pt x="144272" y="0"/>
                  </a:lnTo>
                  <a:lnTo>
                    <a:pt x="98690" y="7359"/>
                  </a:lnTo>
                  <a:lnTo>
                    <a:pt x="59088" y="27850"/>
                  </a:lnTo>
                  <a:lnTo>
                    <a:pt x="27850" y="59088"/>
                  </a:lnTo>
                  <a:lnTo>
                    <a:pt x="7359" y="98690"/>
                  </a:lnTo>
                  <a:lnTo>
                    <a:pt x="0" y="144271"/>
                  </a:lnTo>
                  <a:lnTo>
                    <a:pt x="0" y="721359"/>
                  </a:lnTo>
                  <a:lnTo>
                    <a:pt x="7359" y="766941"/>
                  </a:lnTo>
                  <a:lnTo>
                    <a:pt x="27850" y="806543"/>
                  </a:lnTo>
                  <a:lnTo>
                    <a:pt x="59088" y="837781"/>
                  </a:lnTo>
                  <a:lnTo>
                    <a:pt x="98690" y="858272"/>
                  </a:lnTo>
                  <a:lnTo>
                    <a:pt x="144272" y="865631"/>
                  </a:lnTo>
                  <a:lnTo>
                    <a:pt x="3399028" y="865631"/>
                  </a:lnTo>
                  <a:lnTo>
                    <a:pt x="3444609" y="858272"/>
                  </a:lnTo>
                  <a:lnTo>
                    <a:pt x="3484211" y="837781"/>
                  </a:lnTo>
                  <a:lnTo>
                    <a:pt x="3515449" y="806543"/>
                  </a:lnTo>
                  <a:lnTo>
                    <a:pt x="3535940" y="766941"/>
                  </a:lnTo>
                  <a:lnTo>
                    <a:pt x="3543300" y="721359"/>
                  </a:lnTo>
                  <a:lnTo>
                    <a:pt x="3543300" y="144271"/>
                  </a:lnTo>
                  <a:lnTo>
                    <a:pt x="3535940" y="98690"/>
                  </a:lnTo>
                  <a:lnTo>
                    <a:pt x="3515449" y="59088"/>
                  </a:lnTo>
                  <a:lnTo>
                    <a:pt x="3484211" y="27850"/>
                  </a:lnTo>
                  <a:lnTo>
                    <a:pt x="3444609" y="7359"/>
                  </a:lnTo>
                  <a:lnTo>
                    <a:pt x="3399028" y="0"/>
                  </a:lnTo>
                  <a:close/>
                </a:path>
              </a:pathLst>
            </a:custGeom>
            <a:solidFill>
              <a:srgbClr val="A6B72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1666494" y="4065270"/>
              <a:ext cx="3543300" cy="866140"/>
            </a:xfrm>
            <a:custGeom>
              <a:avLst/>
              <a:gdLst/>
              <a:ahLst/>
              <a:cxnLst/>
              <a:rect l="l" t="t" r="r" b="b"/>
              <a:pathLst>
                <a:path w="3543300" h="866139">
                  <a:moveTo>
                    <a:pt x="0" y="144271"/>
                  </a:moveTo>
                  <a:lnTo>
                    <a:pt x="7359" y="98690"/>
                  </a:lnTo>
                  <a:lnTo>
                    <a:pt x="27850" y="59088"/>
                  </a:lnTo>
                  <a:lnTo>
                    <a:pt x="59088" y="27850"/>
                  </a:lnTo>
                  <a:lnTo>
                    <a:pt x="98690" y="7359"/>
                  </a:lnTo>
                  <a:lnTo>
                    <a:pt x="144272" y="0"/>
                  </a:lnTo>
                  <a:lnTo>
                    <a:pt x="3399028" y="0"/>
                  </a:lnTo>
                  <a:lnTo>
                    <a:pt x="3444609" y="7359"/>
                  </a:lnTo>
                  <a:lnTo>
                    <a:pt x="3484211" y="27850"/>
                  </a:lnTo>
                  <a:lnTo>
                    <a:pt x="3515449" y="59088"/>
                  </a:lnTo>
                  <a:lnTo>
                    <a:pt x="3535940" y="98690"/>
                  </a:lnTo>
                  <a:lnTo>
                    <a:pt x="3543300" y="144271"/>
                  </a:lnTo>
                  <a:lnTo>
                    <a:pt x="3543300" y="721359"/>
                  </a:lnTo>
                  <a:lnTo>
                    <a:pt x="3535940" y="766941"/>
                  </a:lnTo>
                  <a:lnTo>
                    <a:pt x="3515449" y="806543"/>
                  </a:lnTo>
                  <a:lnTo>
                    <a:pt x="3484211" y="837781"/>
                  </a:lnTo>
                  <a:lnTo>
                    <a:pt x="3444609" y="858272"/>
                  </a:lnTo>
                  <a:lnTo>
                    <a:pt x="3399028" y="865631"/>
                  </a:lnTo>
                  <a:lnTo>
                    <a:pt x="144272" y="865631"/>
                  </a:lnTo>
                  <a:lnTo>
                    <a:pt x="98690" y="858272"/>
                  </a:lnTo>
                  <a:lnTo>
                    <a:pt x="59088" y="837781"/>
                  </a:lnTo>
                  <a:lnTo>
                    <a:pt x="27850" y="806543"/>
                  </a:lnTo>
                  <a:lnTo>
                    <a:pt x="7359" y="766941"/>
                  </a:lnTo>
                  <a:lnTo>
                    <a:pt x="0" y="721359"/>
                  </a:lnTo>
                  <a:lnTo>
                    <a:pt x="0" y="144271"/>
                  </a:lnTo>
                  <a:close/>
                </a:path>
              </a:pathLst>
            </a:custGeom>
            <a:ln w="19049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2" name="object 22"/>
          <p:cNvSpPr txBox="1"/>
          <p:nvPr/>
        </p:nvSpPr>
        <p:spPr>
          <a:xfrm>
            <a:off x="1799971" y="4074435"/>
            <a:ext cx="3272154" cy="716863"/>
          </a:xfrm>
          <a:prstGeom prst="rect">
            <a:avLst/>
          </a:prstGeom>
        </p:spPr>
        <p:txBody>
          <a:bodyPr vert="horz" wrap="square" lIns="0" tIns="8509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70"/>
              </a:spcBef>
            </a:pPr>
            <a:r>
              <a:rPr sz="1800" dirty="0">
                <a:solidFill>
                  <a:srgbClr val="FFFFFF"/>
                </a:solidFill>
                <a:latin typeface="Corbel"/>
                <a:cs typeface="Corbel"/>
              </a:rPr>
              <a:t>Задание</a:t>
            </a:r>
            <a:r>
              <a:rPr sz="1800" spc="-35" dirty="0">
                <a:solidFill>
                  <a:srgbClr val="FFFFFF"/>
                </a:solidFill>
                <a:latin typeface="Corbel"/>
                <a:cs typeface="Corbel"/>
              </a:rPr>
              <a:t> </a:t>
            </a:r>
            <a:r>
              <a:rPr sz="1800" spc="-10" dirty="0">
                <a:solidFill>
                  <a:srgbClr val="FFFFFF"/>
                </a:solidFill>
                <a:latin typeface="Corbel"/>
                <a:cs typeface="Corbel"/>
              </a:rPr>
              <a:t>№13.1-</a:t>
            </a:r>
            <a:r>
              <a:rPr sz="1800" dirty="0">
                <a:solidFill>
                  <a:srgbClr val="FFFFFF"/>
                </a:solidFill>
                <a:latin typeface="Corbel"/>
                <a:cs typeface="Corbel"/>
              </a:rPr>
              <a:t>13.3</a:t>
            </a:r>
            <a:r>
              <a:rPr sz="1800" spc="-35" dirty="0">
                <a:solidFill>
                  <a:srgbClr val="FFFFFF"/>
                </a:solidFill>
                <a:latin typeface="Corbel"/>
                <a:cs typeface="Corbel"/>
              </a:rPr>
              <a:t> </a:t>
            </a:r>
            <a:r>
              <a:rPr sz="1800" dirty="0">
                <a:solidFill>
                  <a:srgbClr val="FFFFFF"/>
                </a:solidFill>
                <a:latin typeface="Corbel"/>
                <a:cs typeface="Corbel"/>
              </a:rPr>
              <a:t>–</a:t>
            </a:r>
            <a:r>
              <a:rPr sz="1800" spc="-35" dirty="0">
                <a:solidFill>
                  <a:srgbClr val="FFFFFF"/>
                </a:solidFill>
                <a:latin typeface="Corbel"/>
                <a:cs typeface="Corbel"/>
              </a:rPr>
              <a:t> </a:t>
            </a:r>
            <a:r>
              <a:rPr sz="1800" spc="-10" dirty="0">
                <a:solidFill>
                  <a:srgbClr val="FFFFFF"/>
                </a:solidFill>
                <a:latin typeface="Corbel"/>
                <a:cs typeface="Corbel"/>
              </a:rPr>
              <a:t>сочинение.</a:t>
            </a:r>
            <a:endParaRPr sz="1800">
              <a:latin typeface="Corbel"/>
              <a:cs typeface="Corbel"/>
            </a:endParaRPr>
          </a:p>
          <a:p>
            <a:pPr marL="12700">
              <a:lnSpc>
                <a:spcPct val="100000"/>
              </a:lnSpc>
              <a:spcBef>
                <a:spcPts val="575"/>
              </a:spcBef>
            </a:pPr>
            <a:r>
              <a:rPr sz="1800" dirty="0">
                <a:solidFill>
                  <a:srgbClr val="FFFFFF"/>
                </a:solidFill>
                <a:latin typeface="Corbel"/>
                <a:cs typeface="Corbel"/>
              </a:rPr>
              <a:t>Выбор</a:t>
            </a:r>
            <a:r>
              <a:rPr sz="1800" spc="-40" dirty="0">
                <a:solidFill>
                  <a:srgbClr val="FFFFFF"/>
                </a:solidFill>
                <a:latin typeface="Corbel"/>
                <a:cs typeface="Corbel"/>
              </a:rPr>
              <a:t> </a:t>
            </a:r>
            <a:r>
              <a:rPr sz="1800" dirty="0">
                <a:solidFill>
                  <a:srgbClr val="FFFFFF"/>
                </a:solidFill>
                <a:latin typeface="Corbel"/>
                <a:cs typeface="Corbel"/>
              </a:rPr>
              <a:t>одного</a:t>
            </a:r>
            <a:r>
              <a:rPr sz="1800" spc="-35" dirty="0">
                <a:solidFill>
                  <a:srgbClr val="FFFFFF"/>
                </a:solidFill>
                <a:latin typeface="Corbel"/>
                <a:cs typeface="Corbel"/>
              </a:rPr>
              <a:t> </a:t>
            </a:r>
            <a:r>
              <a:rPr sz="1800" dirty="0">
                <a:solidFill>
                  <a:srgbClr val="FFFFFF"/>
                </a:solidFill>
                <a:latin typeface="Corbel"/>
                <a:cs typeface="Corbel"/>
              </a:rPr>
              <a:t>из</a:t>
            </a:r>
            <a:r>
              <a:rPr sz="1800" spc="-45" dirty="0">
                <a:solidFill>
                  <a:srgbClr val="FFFFFF"/>
                </a:solidFill>
                <a:latin typeface="Corbel"/>
                <a:cs typeface="Corbel"/>
              </a:rPr>
              <a:t> </a:t>
            </a:r>
            <a:r>
              <a:rPr sz="1800" spc="-10" dirty="0">
                <a:solidFill>
                  <a:srgbClr val="FFFFFF"/>
                </a:solidFill>
                <a:latin typeface="Corbel"/>
                <a:cs typeface="Corbel"/>
              </a:rPr>
              <a:t>заданий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464820" y="2543556"/>
            <a:ext cx="276999" cy="2135506"/>
          </a:xfrm>
          <a:prstGeom prst="rect">
            <a:avLst/>
          </a:prstGeom>
          <a:solidFill>
            <a:srgbClr val="FFFFFF"/>
          </a:solidFill>
          <a:ln w="9525">
            <a:solidFill>
              <a:srgbClr val="A6B727"/>
            </a:solidFill>
          </a:ln>
        </p:spPr>
        <p:txBody>
          <a:bodyPr vert="vert270" wrap="square" lIns="0" tIns="29845" rIns="0" bIns="0" rtlCol="0">
            <a:spAutoFit/>
          </a:bodyPr>
          <a:lstStyle/>
          <a:p>
            <a:pPr marL="90170">
              <a:lnSpc>
                <a:spcPct val="100000"/>
              </a:lnSpc>
              <a:spcBef>
                <a:spcPts val="235"/>
              </a:spcBef>
            </a:pPr>
            <a:r>
              <a:rPr sz="1800" b="1" dirty="0">
                <a:latin typeface="Corbel"/>
                <a:cs typeface="Corbel"/>
              </a:rPr>
              <a:t>Всего</a:t>
            </a:r>
            <a:r>
              <a:rPr sz="1800" b="1" spc="-25" dirty="0">
                <a:latin typeface="Corbel"/>
                <a:cs typeface="Corbel"/>
              </a:rPr>
              <a:t> </a:t>
            </a:r>
            <a:r>
              <a:rPr sz="1800" b="1" dirty="0">
                <a:latin typeface="Corbel"/>
                <a:cs typeface="Corbel"/>
              </a:rPr>
              <a:t>13</a:t>
            </a:r>
            <a:r>
              <a:rPr sz="1800" b="1" spc="-25" dirty="0">
                <a:latin typeface="Corbel"/>
                <a:cs typeface="Corbel"/>
              </a:rPr>
              <a:t> </a:t>
            </a:r>
            <a:r>
              <a:rPr sz="1800" b="1" spc="-10" dirty="0">
                <a:latin typeface="Corbel"/>
                <a:cs typeface="Corbel"/>
              </a:rPr>
              <a:t>заданий</a:t>
            </a:r>
            <a:endParaRPr sz="1800">
              <a:latin typeface="Corbel"/>
              <a:cs typeface="Corbel"/>
            </a:endParaRPr>
          </a:p>
        </p:txBody>
      </p:sp>
      <p:graphicFrame>
        <p:nvGraphicFramePr>
          <p:cNvPr id="24" name="object 24"/>
          <p:cNvGraphicFramePr>
            <a:graphicFrameLocks noGrp="1"/>
          </p:cNvGraphicFramePr>
          <p:nvPr/>
        </p:nvGraphicFramePr>
        <p:xfrm>
          <a:off x="460755" y="5221097"/>
          <a:ext cx="5924550" cy="435800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49605"/>
                <a:gridCol w="5274945"/>
              </a:tblGrid>
              <a:tr h="548005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sz="1400" spc="-25" dirty="0">
                          <a:latin typeface="Corbel"/>
                          <a:cs typeface="Corbel"/>
                        </a:rPr>
                        <a:t>№2</a:t>
                      </a:r>
                      <a:endParaRPr sz="1400">
                        <a:latin typeface="Corbel"/>
                        <a:cs typeface="Corbel"/>
                      </a:endParaRPr>
                    </a:p>
                  </a:txBody>
                  <a:tcPr marL="0" marR="0" marT="3429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D6D346"/>
                    </a:solidFill>
                  </a:tcPr>
                </a:tc>
                <a:tc>
                  <a:txBody>
                    <a:bodyPr/>
                    <a:lstStyle/>
                    <a:p>
                      <a:pPr marL="91440" marR="769620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sz="1400" dirty="0">
                          <a:latin typeface="Corbel"/>
                          <a:cs typeface="Corbel"/>
                        </a:rPr>
                        <a:t>Синтаксический</a:t>
                      </a:r>
                      <a:r>
                        <a:rPr sz="1400" spc="-25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400" dirty="0">
                          <a:latin typeface="Corbel"/>
                          <a:cs typeface="Corbel"/>
                        </a:rPr>
                        <a:t>анализ.</a:t>
                      </a:r>
                      <a:r>
                        <a:rPr sz="1400" spc="-30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400" dirty="0">
                          <a:latin typeface="Corbel"/>
                          <a:cs typeface="Corbel"/>
                        </a:rPr>
                        <a:t>Проверяет</a:t>
                      </a:r>
                      <a:r>
                        <a:rPr sz="1400" spc="-20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400" dirty="0">
                          <a:latin typeface="Corbel"/>
                          <a:cs typeface="Corbel"/>
                        </a:rPr>
                        <a:t>умение</a:t>
                      </a:r>
                      <a:r>
                        <a:rPr sz="1400" spc="-20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400" spc="-10" dirty="0">
                          <a:latin typeface="Corbel"/>
                          <a:cs typeface="Corbel"/>
                        </a:rPr>
                        <a:t>выделять </a:t>
                      </a:r>
                      <a:r>
                        <a:rPr sz="1400" dirty="0">
                          <a:latin typeface="Corbel"/>
                          <a:cs typeface="Corbel"/>
                        </a:rPr>
                        <a:t>грамматическую</a:t>
                      </a:r>
                      <a:r>
                        <a:rPr sz="1400" spc="-20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400" dirty="0">
                          <a:latin typeface="Corbel"/>
                          <a:cs typeface="Corbel"/>
                        </a:rPr>
                        <a:t>основу</a:t>
                      </a:r>
                      <a:r>
                        <a:rPr sz="1400" spc="-20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400" spc="-10" dirty="0">
                          <a:latin typeface="Corbel"/>
                          <a:cs typeface="Corbel"/>
                        </a:rPr>
                        <a:t>предложения.</a:t>
                      </a:r>
                      <a:endParaRPr sz="1400">
                        <a:latin typeface="Corbel"/>
                        <a:cs typeface="Corbel"/>
                      </a:endParaRPr>
                    </a:p>
                  </a:txBody>
                  <a:tcPr marL="0" marR="0" marT="3429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D6D346"/>
                    </a:solidFill>
                  </a:tcPr>
                </a:tc>
              </a:tr>
              <a:tr h="332105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sz="1400" spc="-25" dirty="0">
                          <a:latin typeface="Corbel"/>
                          <a:cs typeface="Corbel"/>
                        </a:rPr>
                        <a:t>№3</a:t>
                      </a:r>
                      <a:endParaRPr sz="1400">
                        <a:latin typeface="Corbel"/>
                        <a:cs typeface="Corbel"/>
                      </a:endParaRPr>
                    </a:p>
                  </a:txBody>
                  <a:tcPr marL="0" marR="0" marT="3429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FEECF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sz="1400" dirty="0">
                          <a:latin typeface="Corbel"/>
                          <a:cs typeface="Corbel"/>
                        </a:rPr>
                        <a:t>Синтаксический</a:t>
                      </a:r>
                      <a:r>
                        <a:rPr sz="1400" spc="-5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400" dirty="0">
                          <a:latin typeface="Corbel"/>
                          <a:cs typeface="Corbel"/>
                        </a:rPr>
                        <a:t>анализ</a:t>
                      </a:r>
                      <a:r>
                        <a:rPr sz="1400" spc="-20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400" spc="-10" dirty="0">
                          <a:latin typeface="Corbel"/>
                          <a:cs typeface="Corbel"/>
                        </a:rPr>
                        <a:t>предложения.</a:t>
                      </a:r>
                      <a:endParaRPr sz="1400">
                        <a:latin typeface="Corbel"/>
                        <a:cs typeface="Corbel"/>
                      </a:endParaRPr>
                    </a:p>
                  </a:txBody>
                  <a:tcPr marL="0" marR="0" marT="3429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FEECF"/>
                    </a:solidFill>
                  </a:tcPr>
                </a:tc>
              </a:tr>
              <a:tr h="548005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sz="1400" spc="-25" dirty="0">
                          <a:latin typeface="Corbel"/>
                          <a:cs typeface="Corbel"/>
                        </a:rPr>
                        <a:t>№4</a:t>
                      </a:r>
                      <a:endParaRPr sz="1400">
                        <a:latin typeface="Corbel"/>
                        <a:cs typeface="Corbel"/>
                      </a:endParaRPr>
                    </a:p>
                  </a:txBody>
                  <a:tcPr marL="0" marR="0" marT="3429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8F7E9"/>
                    </a:solidFill>
                  </a:tcPr>
                </a:tc>
                <a:tc>
                  <a:txBody>
                    <a:bodyPr/>
                    <a:lstStyle/>
                    <a:p>
                      <a:pPr marL="91440" marR="755015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sz="1400" spc="-10" dirty="0">
                          <a:latin typeface="Corbel"/>
                          <a:cs typeface="Corbel"/>
                        </a:rPr>
                        <a:t>Установление </a:t>
                      </a:r>
                      <a:r>
                        <a:rPr sz="1400" dirty="0">
                          <a:latin typeface="Corbel"/>
                          <a:cs typeface="Corbel"/>
                        </a:rPr>
                        <a:t>соответствия. Пунктуационный</a:t>
                      </a:r>
                      <a:r>
                        <a:rPr sz="1400" spc="-15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400" spc="-10" dirty="0">
                          <a:latin typeface="Corbel"/>
                          <a:cs typeface="Corbel"/>
                        </a:rPr>
                        <a:t>анализ предложения.</a:t>
                      </a:r>
                      <a:endParaRPr sz="1400">
                        <a:latin typeface="Corbel"/>
                        <a:cs typeface="Corbel"/>
                      </a:endParaRPr>
                    </a:p>
                  </a:txBody>
                  <a:tcPr marL="0" marR="0" marT="3429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8F7E9"/>
                    </a:solidFill>
                  </a:tcPr>
                </a:tc>
              </a:tr>
              <a:tr h="320040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sz="1400" spc="-25" dirty="0">
                          <a:latin typeface="Corbel"/>
                          <a:cs typeface="Corbel"/>
                        </a:rPr>
                        <a:t>№5</a:t>
                      </a:r>
                      <a:endParaRPr sz="1400">
                        <a:latin typeface="Corbel"/>
                        <a:cs typeface="Corbel"/>
                      </a:endParaRPr>
                    </a:p>
                  </a:txBody>
                  <a:tcPr marL="0" marR="0" marT="3429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FEECF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sz="1400" dirty="0">
                          <a:latin typeface="Corbel"/>
                          <a:cs typeface="Corbel"/>
                        </a:rPr>
                        <a:t>Пунктуационный</a:t>
                      </a:r>
                      <a:r>
                        <a:rPr sz="1400" spc="-45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400" dirty="0">
                          <a:latin typeface="Corbel"/>
                          <a:cs typeface="Corbel"/>
                        </a:rPr>
                        <a:t>анализ</a:t>
                      </a:r>
                      <a:r>
                        <a:rPr sz="1400" spc="-45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400" dirty="0">
                          <a:latin typeface="Corbel"/>
                          <a:cs typeface="Corbel"/>
                        </a:rPr>
                        <a:t>(расстановка</a:t>
                      </a:r>
                      <a:r>
                        <a:rPr sz="1400" spc="-35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400" dirty="0">
                          <a:latin typeface="Corbel"/>
                          <a:cs typeface="Corbel"/>
                        </a:rPr>
                        <a:t>знаков</a:t>
                      </a:r>
                      <a:r>
                        <a:rPr sz="1400" spc="-55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400" spc="-10" dirty="0">
                          <a:latin typeface="Corbel"/>
                          <a:cs typeface="Corbel"/>
                        </a:rPr>
                        <a:t>препинания).</a:t>
                      </a:r>
                      <a:endParaRPr sz="1400">
                        <a:latin typeface="Corbel"/>
                        <a:cs typeface="Corbel"/>
                      </a:endParaRPr>
                    </a:p>
                  </a:txBody>
                  <a:tcPr marL="0" marR="0" marT="3429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FEECF"/>
                    </a:solidFill>
                  </a:tcPr>
                </a:tc>
              </a:tr>
              <a:tr h="548005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sz="1400" dirty="0">
                          <a:latin typeface="Corbel"/>
                          <a:cs typeface="Corbel"/>
                        </a:rPr>
                        <a:t>№6-</a:t>
                      </a:r>
                      <a:r>
                        <a:rPr sz="1400" spc="-50" dirty="0">
                          <a:latin typeface="Corbel"/>
                          <a:cs typeface="Corbel"/>
                        </a:rPr>
                        <a:t>7</a:t>
                      </a:r>
                      <a:endParaRPr sz="1400">
                        <a:latin typeface="Corbel"/>
                        <a:cs typeface="Corbel"/>
                      </a:endParaRPr>
                    </a:p>
                  </a:txBody>
                  <a:tcPr marL="0" marR="0" marT="3429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8F7E9"/>
                    </a:solidFill>
                  </a:tcPr>
                </a:tc>
                <a:tc>
                  <a:txBody>
                    <a:bodyPr/>
                    <a:lstStyle/>
                    <a:p>
                      <a:pPr marL="91440" marR="1062990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sz="1400" dirty="0">
                          <a:latin typeface="Corbel"/>
                          <a:cs typeface="Corbel"/>
                        </a:rPr>
                        <a:t>Проверяет</a:t>
                      </a:r>
                      <a:r>
                        <a:rPr sz="1400" spc="-25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400" dirty="0">
                          <a:latin typeface="Corbel"/>
                          <a:cs typeface="Corbel"/>
                        </a:rPr>
                        <a:t>знание</a:t>
                      </a:r>
                      <a:r>
                        <a:rPr sz="1400" spc="-15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400" dirty="0">
                          <a:latin typeface="Corbel"/>
                          <a:cs typeface="Corbel"/>
                        </a:rPr>
                        <a:t>всех</a:t>
                      </a:r>
                      <a:r>
                        <a:rPr sz="1400" spc="-25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400" dirty="0">
                          <a:latin typeface="Corbel"/>
                          <a:cs typeface="Corbel"/>
                        </a:rPr>
                        <a:t>орфографических</a:t>
                      </a:r>
                      <a:r>
                        <a:rPr sz="1400" spc="-10" dirty="0">
                          <a:latin typeface="Corbel"/>
                          <a:cs typeface="Corbel"/>
                        </a:rPr>
                        <a:t> правил. </a:t>
                      </a:r>
                      <a:r>
                        <a:rPr sz="1400" dirty="0">
                          <a:latin typeface="Corbel"/>
                          <a:cs typeface="Corbel"/>
                        </a:rPr>
                        <a:t>Орфографический</a:t>
                      </a:r>
                      <a:r>
                        <a:rPr sz="1400" spc="15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400" dirty="0">
                          <a:latin typeface="Corbel"/>
                          <a:cs typeface="Corbel"/>
                        </a:rPr>
                        <a:t>анализ</a:t>
                      </a:r>
                      <a:r>
                        <a:rPr sz="1400" spc="-10" dirty="0">
                          <a:latin typeface="Corbel"/>
                          <a:cs typeface="Corbel"/>
                        </a:rPr>
                        <a:t> текста</a:t>
                      </a:r>
                      <a:endParaRPr sz="1400">
                        <a:latin typeface="Corbel"/>
                        <a:cs typeface="Corbel"/>
                      </a:endParaRPr>
                    </a:p>
                  </a:txBody>
                  <a:tcPr marL="0" marR="0" marT="3429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8F7E9"/>
                    </a:solidFill>
                  </a:tcPr>
                </a:tc>
              </a:tr>
              <a:tr h="320040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sz="1400" spc="-25" dirty="0">
                          <a:latin typeface="Corbel"/>
                          <a:cs typeface="Corbel"/>
                        </a:rPr>
                        <a:t>№8</a:t>
                      </a:r>
                      <a:endParaRPr sz="1400">
                        <a:latin typeface="Corbel"/>
                        <a:cs typeface="Corbel"/>
                      </a:endParaRPr>
                    </a:p>
                  </a:txBody>
                  <a:tcPr marL="0" marR="0" marT="3429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FEECF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sz="1400" dirty="0">
                          <a:latin typeface="Corbel"/>
                          <a:cs typeface="Corbel"/>
                        </a:rPr>
                        <a:t>Морфологический</a:t>
                      </a:r>
                      <a:r>
                        <a:rPr sz="1400" spc="-50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400" spc="-10" dirty="0">
                          <a:latin typeface="Corbel"/>
                          <a:cs typeface="Corbel"/>
                        </a:rPr>
                        <a:t>анализ.</a:t>
                      </a:r>
                      <a:endParaRPr sz="1400">
                        <a:latin typeface="Corbel"/>
                        <a:cs typeface="Corbel"/>
                      </a:endParaRPr>
                    </a:p>
                  </a:txBody>
                  <a:tcPr marL="0" marR="0" marT="3429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FEECF"/>
                    </a:solidFill>
                  </a:tcPr>
                </a:tc>
              </a:tr>
              <a:tr h="319406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sz="1400" spc="-25" dirty="0">
                          <a:latin typeface="Corbel"/>
                          <a:cs typeface="Corbel"/>
                        </a:rPr>
                        <a:t>№9</a:t>
                      </a:r>
                      <a:endParaRPr sz="1400">
                        <a:latin typeface="Corbel"/>
                        <a:cs typeface="Corbel"/>
                      </a:endParaRPr>
                    </a:p>
                  </a:txBody>
                  <a:tcPr marL="0" marR="0" marT="3429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8F7E9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sz="1400" dirty="0">
                          <a:latin typeface="Corbel"/>
                          <a:cs typeface="Corbel"/>
                        </a:rPr>
                        <a:t>Синтаксический</a:t>
                      </a:r>
                      <a:r>
                        <a:rPr sz="1400" spc="-5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400" dirty="0">
                          <a:latin typeface="Corbel"/>
                          <a:cs typeface="Corbel"/>
                        </a:rPr>
                        <a:t>анализ</a:t>
                      </a:r>
                      <a:r>
                        <a:rPr sz="1400" spc="-20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400" spc="-10" dirty="0">
                          <a:latin typeface="Corbel"/>
                          <a:cs typeface="Corbel"/>
                        </a:rPr>
                        <a:t>словосочетания</a:t>
                      </a:r>
                      <a:endParaRPr sz="1400">
                        <a:latin typeface="Corbel"/>
                        <a:cs typeface="Corbel"/>
                      </a:endParaRPr>
                    </a:p>
                  </a:txBody>
                  <a:tcPr marL="0" marR="0" marT="3429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8F7E9"/>
                    </a:solidFill>
                  </a:tcPr>
                </a:tc>
              </a:tr>
              <a:tr h="320040"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sz="1400" spc="-10" dirty="0">
                          <a:latin typeface="Corbel"/>
                          <a:cs typeface="Corbel"/>
                        </a:rPr>
                        <a:t>№10-</a:t>
                      </a:r>
                      <a:r>
                        <a:rPr sz="1400" dirty="0">
                          <a:latin typeface="Corbel"/>
                          <a:cs typeface="Corbel"/>
                        </a:rPr>
                        <a:t>13</a:t>
                      </a:r>
                      <a:r>
                        <a:rPr sz="1400" spc="275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400" dirty="0">
                          <a:latin typeface="Corbel"/>
                          <a:cs typeface="Corbel"/>
                        </a:rPr>
                        <a:t>задания</a:t>
                      </a:r>
                      <a:r>
                        <a:rPr sz="1400" spc="15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400" dirty="0">
                          <a:latin typeface="Corbel"/>
                          <a:cs typeface="Corbel"/>
                        </a:rPr>
                        <a:t>по </a:t>
                      </a:r>
                      <a:r>
                        <a:rPr sz="1400" spc="-10" dirty="0">
                          <a:latin typeface="Corbel"/>
                          <a:cs typeface="Corbel"/>
                        </a:rPr>
                        <a:t>тексту</a:t>
                      </a:r>
                      <a:endParaRPr sz="1400">
                        <a:latin typeface="Corbel"/>
                        <a:cs typeface="Corbel"/>
                      </a:endParaRPr>
                    </a:p>
                  </a:txBody>
                  <a:tcPr marL="0" marR="0" marT="3429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FEEC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319406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1400" spc="-25" dirty="0">
                          <a:latin typeface="Corbel"/>
                          <a:cs typeface="Corbel"/>
                        </a:rPr>
                        <a:t>№10</a:t>
                      </a:r>
                      <a:endParaRPr sz="1400">
                        <a:latin typeface="Corbel"/>
                        <a:cs typeface="Corbel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8F7E9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1400" dirty="0">
                          <a:latin typeface="Corbel"/>
                          <a:cs typeface="Corbel"/>
                        </a:rPr>
                        <a:t>Анализ</a:t>
                      </a:r>
                      <a:r>
                        <a:rPr sz="1400" spc="-5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400" spc="-10" dirty="0">
                          <a:latin typeface="Corbel"/>
                          <a:cs typeface="Corbel"/>
                        </a:rPr>
                        <a:t>текста.</a:t>
                      </a:r>
                      <a:endParaRPr sz="1400">
                        <a:latin typeface="Corbel"/>
                        <a:cs typeface="Corbel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8F7E9"/>
                    </a:solidFill>
                  </a:tcPr>
                </a:tc>
              </a:tr>
              <a:tr h="319406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1400" spc="-25" dirty="0">
                          <a:latin typeface="Corbel"/>
                          <a:cs typeface="Corbel"/>
                        </a:rPr>
                        <a:t>№11</a:t>
                      </a:r>
                      <a:endParaRPr sz="1400">
                        <a:latin typeface="Corbel"/>
                        <a:cs typeface="Corbel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FEECF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1400" dirty="0">
                          <a:latin typeface="Corbel"/>
                          <a:cs typeface="Corbel"/>
                        </a:rPr>
                        <a:t>Анализ</a:t>
                      </a:r>
                      <a:r>
                        <a:rPr sz="1400" spc="-20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400" dirty="0">
                          <a:latin typeface="Corbel"/>
                          <a:cs typeface="Corbel"/>
                        </a:rPr>
                        <a:t>средств</a:t>
                      </a:r>
                      <a:r>
                        <a:rPr sz="1400" spc="-10" dirty="0">
                          <a:latin typeface="Corbel"/>
                          <a:cs typeface="Corbel"/>
                        </a:rPr>
                        <a:t> художественной</a:t>
                      </a:r>
                      <a:r>
                        <a:rPr sz="1400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400" spc="-10" dirty="0">
                          <a:latin typeface="Corbel"/>
                          <a:cs typeface="Corbel"/>
                        </a:rPr>
                        <a:t>выразительности</a:t>
                      </a:r>
                      <a:endParaRPr sz="1400">
                        <a:latin typeface="Corbel"/>
                        <a:cs typeface="Corbel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FEECF"/>
                    </a:solidFill>
                  </a:tcPr>
                </a:tc>
              </a:tr>
              <a:tr h="463550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1400" spc="-25" dirty="0">
                          <a:latin typeface="Corbel"/>
                          <a:cs typeface="Corbel"/>
                        </a:rPr>
                        <a:t>№12</a:t>
                      </a:r>
                      <a:endParaRPr sz="1400">
                        <a:latin typeface="Corbel"/>
                        <a:cs typeface="Corbel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8F7E9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1400" dirty="0">
                          <a:latin typeface="Corbel"/>
                          <a:cs typeface="Corbel"/>
                        </a:rPr>
                        <a:t>Лексический</a:t>
                      </a:r>
                      <a:r>
                        <a:rPr sz="1400" spc="-25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400" dirty="0">
                          <a:latin typeface="Corbel"/>
                          <a:cs typeface="Corbel"/>
                        </a:rPr>
                        <a:t>анализ</a:t>
                      </a:r>
                      <a:r>
                        <a:rPr sz="1400" spc="-5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400" spc="-10" dirty="0">
                          <a:latin typeface="Corbel"/>
                          <a:cs typeface="Corbel"/>
                        </a:rPr>
                        <a:t>текста.</a:t>
                      </a:r>
                      <a:endParaRPr sz="1400">
                        <a:latin typeface="Corbel"/>
                        <a:cs typeface="Corbel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8F7E9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18516" y="308609"/>
            <a:ext cx="5314315" cy="47448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000" dirty="0"/>
              <a:t>Сценарий</a:t>
            </a:r>
            <a:r>
              <a:rPr sz="3000" spc="-50" dirty="0"/>
              <a:t> </a:t>
            </a:r>
            <a:r>
              <a:rPr sz="3000" dirty="0"/>
              <a:t>работы</a:t>
            </a:r>
            <a:r>
              <a:rPr sz="3000" spc="-25" dirty="0"/>
              <a:t> </a:t>
            </a:r>
            <a:r>
              <a:rPr sz="3000" dirty="0"/>
              <a:t>с</a:t>
            </a:r>
            <a:r>
              <a:rPr sz="3000" spc="-30" dirty="0"/>
              <a:t> </a:t>
            </a:r>
            <a:r>
              <a:rPr sz="3000" spc="-10" dirty="0"/>
              <a:t>изложением</a:t>
            </a:r>
            <a:endParaRPr sz="3000"/>
          </a:p>
        </p:txBody>
      </p:sp>
      <p:sp>
        <p:nvSpPr>
          <p:cNvPr id="3" name="object 3"/>
          <p:cNvSpPr txBox="1"/>
          <p:nvPr/>
        </p:nvSpPr>
        <p:spPr>
          <a:xfrm>
            <a:off x="409449" y="895096"/>
            <a:ext cx="1638935" cy="218008"/>
          </a:xfrm>
          <a:prstGeom prst="rect">
            <a:avLst/>
          </a:prstGeom>
          <a:solidFill>
            <a:srgbClr val="FFFF00"/>
          </a:solidFill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739"/>
              </a:lnSpc>
            </a:pPr>
            <a:r>
              <a:rPr sz="1500" b="1" dirty="0">
                <a:latin typeface="Corbel"/>
                <a:cs typeface="Corbel"/>
              </a:rPr>
              <a:t>Первое</a:t>
            </a:r>
            <a:r>
              <a:rPr sz="1500" b="1" spc="15" dirty="0">
                <a:latin typeface="Corbel"/>
                <a:cs typeface="Corbel"/>
              </a:rPr>
              <a:t> </a:t>
            </a:r>
            <a:r>
              <a:rPr sz="1500" b="1" spc="-10" dirty="0">
                <a:latin typeface="Corbel"/>
                <a:cs typeface="Corbel"/>
              </a:rPr>
              <a:t>прочтение</a:t>
            </a:r>
            <a:r>
              <a:rPr sz="1500" spc="-10" dirty="0">
                <a:latin typeface="Corbel"/>
                <a:cs typeface="Corbel"/>
              </a:rPr>
              <a:t>:</a:t>
            </a:r>
            <a:endParaRPr sz="1500">
              <a:latin typeface="Corbel"/>
              <a:cs typeface="Corbe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96952" y="1159587"/>
            <a:ext cx="1996439" cy="2436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354965" algn="l"/>
              </a:tabLst>
            </a:pPr>
            <a:r>
              <a:rPr sz="1200" spc="-25" dirty="0">
                <a:solidFill>
                  <a:srgbClr val="A6B727"/>
                </a:solidFill>
                <a:latin typeface="Corbel"/>
                <a:cs typeface="Corbel"/>
              </a:rPr>
              <a:t>1.</a:t>
            </a:r>
            <a:r>
              <a:rPr sz="1200" dirty="0">
                <a:solidFill>
                  <a:srgbClr val="A6B727"/>
                </a:solidFill>
                <a:latin typeface="Corbel"/>
                <a:cs typeface="Corbel"/>
              </a:rPr>
              <a:t>	</a:t>
            </a:r>
            <a:r>
              <a:rPr sz="1500" dirty="0">
                <a:latin typeface="Corbel"/>
                <a:cs typeface="Corbel"/>
              </a:rPr>
              <a:t>Прослушайте</a:t>
            </a:r>
            <a:r>
              <a:rPr sz="1500" spc="-5" dirty="0">
                <a:latin typeface="Corbel"/>
                <a:cs typeface="Corbel"/>
              </a:rPr>
              <a:t> </a:t>
            </a:r>
            <a:r>
              <a:rPr sz="1500" spc="-10" dirty="0">
                <a:latin typeface="Corbel"/>
                <a:cs typeface="Corbel"/>
              </a:rPr>
              <a:t>текст.</a:t>
            </a:r>
            <a:endParaRPr sz="1500">
              <a:latin typeface="Corbel"/>
              <a:cs typeface="Corbe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96952" y="1443609"/>
            <a:ext cx="5836920" cy="1369605"/>
          </a:xfrm>
          <a:prstGeom prst="rect">
            <a:avLst/>
          </a:prstGeom>
        </p:spPr>
        <p:txBody>
          <a:bodyPr vert="horz" wrap="square" lIns="0" tIns="58419" rIns="0" bIns="0" rtlCol="0">
            <a:spAutoFit/>
          </a:bodyPr>
          <a:lstStyle/>
          <a:p>
            <a:pPr marL="355600" marR="391160" indent="-342900" algn="just">
              <a:lnSpc>
                <a:spcPct val="80000"/>
              </a:lnSpc>
              <a:spcBef>
                <a:spcPts val="459"/>
              </a:spcBef>
              <a:buClr>
                <a:srgbClr val="A6B727"/>
              </a:buClr>
              <a:buSzPct val="80000"/>
              <a:buAutoNum type="arabicPeriod" startAt="2"/>
              <a:tabLst>
                <a:tab pos="355600" algn="l"/>
              </a:tabLst>
            </a:pPr>
            <a:r>
              <a:rPr sz="1500" dirty="0">
                <a:latin typeface="Corbel"/>
                <a:cs typeface="Corbel"/>
              </a:rPr>
              <a:t>Во</a:t>
            </a:r>
            <a:r>
              <a:rPr sz="1500" spc="-45" dirty="0">
                <a:latin typeface="Corbel"/>
                <a:cs typeface="Corbel"/>
              </a:rPr>
              <a:t> </a:t>
            </a:r>
            <a:r>
              <a:rPr sz="1500" dirty="0">
                <a:latin typeface="Corbel"/>
                <a:cs typeface="Corbel"/>
              </a:rPr>
              <a:t>время</a:t>
            </a:r>
            <a:r>
              <a:rPr sz="1500" spc="-15" dirty="0">
                <a:latin typeface="Corbel"/>
                <a:cs typeface="Corbel"/>
              </a:rPr>
              <a:t> </a:t>
            </a:r>
            <a:r>
              <a:rPr sz="1500" dirty="0">
                <a:latin typeface="Corbel"/>
                <a:cs typeface="Corbel"/>
              </a:rPr>
              <a:t>прослушивания</a:t>
            </a:r>
            <a:r>
              <a:rPr sz="1500" spc="20" dirty="0">
                <a:latin typeface="Corbel"/>
                <a:cs typeface="Corbel"/>
              </a:rPr>
              <a:t> </a:t>
            </a:r>
            <a:r>
              <a:rPr sz="1500" dirty="0">
                <a:latin typeface="Corbel"/>
                <a:cs typeface="Corbel"/>
              </a:rPr>
              <a:t>текста</a:t>
            </a:r>
            <a:r>
              <a:rPr sz="1500" spc="-10" dirty="0">
                <a:latin typeface="Corbel"/>
                <a:cs typeface="Corbel"/>
              </a:rPr>
              <a:t> </a:t>
            </a:r>
            <a:r>
              <a:rPr sz="1500" dirty="0">
                <a:latin typeface="Corbel"/>
                <a:cs typeface="Corbel"/>
              </a:rPr>
              <a:t>делайте</a:t>
            </a:r>
            <a:r>
              <a:rPr sz="1500" spc="-20" dirty="0">
                <a:latin typeface="Corbel"/>
                <a:cs typeface="Corbel"/>
              </a:rPr>
              <a:t> </a:t>
            </a:r>
            <a:r>
              <a:rPr sz="1500" dirty="0">
                <a:latin typeface="Corbel"/>
                <a:cs typeface="Corbel"/>
              </a:rPr>
              <a:t>записи в</a:t>
            </a:r>
            <a:r>
              <a:rPr sz="1500" spc="-25" dirty="0">
                <a:latin typeface="Corbel"/>
                <a:cs typeface="Corbel"/>
              </a:rPr>
              <a:t> </a:t>
            </a:r>
            <a:r>
              <a:rPr sz="1500" spc="-10" dirty="0">
                <a:latin typeface="Corbel"/>
                <a:cs typeface="Corbel"/>
              </a:rPr>
              <a:t>черновике: </a:t>
            </a:r>
            <a:r>
              <a:rPr sz="1500" dirty="0">
                <a:latin typeface="Corbel"/>
                <a:cs typeface="Corbel"/>
              </a:rPr>
              <a:t>определите</a:t>
            </a:r>
            <a:r>
              <a:rPr sz="1500" spc="-10" dirty="0">
                <a:latin typeface="Corbel"/>
                <a:cs typeface="Corbel"/>
              </a:rPr>
              <a:t> </a:t>
            </a:r>
            <a:r>
              <a:rPr sz="1500" dirty="0">
                <a:latin typeface="Corbel"/>
                <a:cs typeface="Corbel"/>
              </a:rPr>
              <a:t>его</a:t>
            </a:r>
            <a:r>
              <a:rPr sz="1500" spc="-20" dirty="0">
                <a:latin typeface="Corbel"/>
                <a:cs typeface="Corbel"/>
              </a:rPr>
              <a:t> </a:t>
            </a:r>
            <a:r>
              <a:rPr sz="1500" dirty="0">
                <a:latin typeface="Corbel"/>
                <a:cs typeface="Corbel"/>
              </a:rPr>
              <a:t>тему,</a:t>
            </a:r>
            <a:r>
              <a:rPr sz="1500" spc="-5" dirty="0">
                <a:latin typeface="Corbel"/>
                <a:cs typeface="Corbel"/>
              </a:rPr>
              <a:t> </a:t>
            </a:r>
            <a:r>
              <a:rPr sz="1500" dirty="0">
                <a:latin typeface="Corbel"/>
                <a:cs typeface="Corbel"/>
              </a:rPr>
              <a:t>основную</a:t>
            </a:r>
            <a:r>
              <a:rPr sz="1500" spc="-10" dirty="0">
                <a:latin typeface="Corbel"/>
                <a:cs typeface="Corbel"/>
              </a:rPr>
              <a:t> </a:t>
            </a:r>
            <a:r>
              <a:rPr sz="1500" dirty="0">
                <a:latin typeface="Corbel"/>
                <a:cs typeface="Corbel"/>
              </a:rPr>
              <a:t>мысль,</a:t>
            </a:r>
            <a:r>
              <a:rPr sz="1500" spc="-25" dirty="0">
                <a:latin typeface="Corbel"/>
                <a:cs typeface="Corbel"/>
              </a:rPr>
              <a:t> </a:t>
            </a:r>
            <a:r>
              <a:rPr sz="1500" dirty="0">
                <a:latin typeface="Corbel"/>
                <a:cs typeface="Corbel"/>
              </a:rPr>
              <a:t>для</a:t>
            </a:r>
            <a:r>
              <a:rPr sz="1500" spc="-30" dirty="0">
                <a:latin typeface="Corbel"/>
                <a:cs typeface="Corbel"/>
              </a:rPr>
              <a:t> </a:t>
            </a:r>
            <a:r>
              <a:rPr sz="1500" dirty="0">
                <a:latin typeface="Corbel"/>
                <a:cs typeface="Corbel"/>
              </a:rPr>
              <a:t>того</a:t>
            </a:r>
            <a:r>
              <a:rPr sz="1500" spc="-15" dirty="0">
                <a:latin typeface="Corbel"/>
                <a:cs typeface="Corbel"/>
              </a:rPr>
              <a:t> </a:t>
            </a:r>
            <a:r>
              <a:rPr sz="1500" dirty="0">
                <a:latin typeface="Corbel"/>
                <a:cs typeface="Corbel"/>
              </a:rPr>
              <a:t>чтобы</a:t>
            </a:r>
            <a:r>
              <a:rPr sz="1500" spc="-35" dirty="0">
                <a:latin typeface="Corbel"/>
                <a:cs typeface="Corbel"/>
              </a:rPr>
              <a:t> </a:t>
            </a:r>
            <a:r>
              <a:rPr sz="1500" spc="-10" dirty="0">
                <a:latin typeface="Corbel"/>
                <a:cs typeface="Corbel"/>
              </a:rPr>
              <a:t>далее </a:t>
            </a:r>
            <a:r>
              <a:rPr sz="1500" dirty="0">
                <a:latin typeface="Corbel"/>
                <a:cs typeface="Corbel"/>
              </a:rPr>
              <a:t>составить</a:t>
            </a:r>
            <a:r>
              <a:rPr sz="1500" spc="5" dirty="0">
                <a:latin typeface="Corbel"/>
                <a:cs typeface="Corbel"/>
              </a:rPr>
              <a:t> </a:t>
            </a:r>
            <a:r>
              <a:rPr sz="1500" dirty="0">
                <a:latin typeface="Corbel"/>
                <a:cs typeface="Corbel"/>
              </a:rPr>
              <a:t>план</a:t>
            </a:r>
            <a:r>
              <a:rPr sz="1500" spc="-10" dirty="0">
                <a:latin typeface="Corbel"/>
                <a:cs typeface="Corbel"/>
              </a:rPr>
              <a:t> изложения.</a:t>
            </a:r>
            <a:endParaRPr sz="1500">
              <a:latin typeface="Corbel"/>
              <a:cs typeface="Corbel"/>
            </a:endParaRPr>
          </a:p>
          <a:p>
            <a:pPr marL="355600" marR="5080" indent="-342900">
              <a:lnSpc>
                <a:spcPts val="1440"/>
              </a:lnSpc>
              <a:spcBef>
                <a:spcPts val="790"/>
              </a:spcBef>
              <a:buClr>
                <a:srgbClr val="A6B727"/>
              </a:buClr>
              <a:buSzPct val="80000"/>
              <a:buAutoNum type="arabicPeriod" startAt="2"/>
              <a:tabLst>
                <a:tab pos="354965" algn="l"/>
                <a:tab pos="355600" algn="l"/>
              </a:tabLst>
            </a:pPr>
            <a:r>
              <a:rPr sz="1500" dirty="0">
                <a:latin typeface="Corbel"/>
                <a:cs typeface="Corbel"/>
              </a:rPr>
              <a:t>Запишите</a:t>
            </a:r>
            <a:r>
              <a:rPr sz="1500" spc="15" dirty="0">
                <a:latin typeface="Corbel"/>
                <a:cs typeface="Corbel"/>
              </a:rPr>
              <a:t> </a:t>
            </a:r>
            <a:r>
              <a:rPr sz="1500" dirty="0">
                <a:latin typeface="Corbel"/>
                <a:cs typeface="Corbel"/>
              </a:rPr>
              <a:t>те</a:t>
            </a:r>
            <a:r>
              <a:rPr sz="1500" spc="-20" dirty="0">
                <a:latin typeface="Corbel"/>
                <a:cs typeface="Corbel"/>
              </a:rPr>
              <a:t> </a:t>
            </a:r>
            <a:r>
              <a:rPr sz="1500" dirty="0">
                <a:latin typeface="Corbel"/>
                <a:cs typeface="Corbel"/>
              </a:rPr>
              <a:t>слова</a:t>
            </a:r>
            <a:r>
              <a:rPr sz="1500" spc="-20" dirty="0">
                <a:latin typeface="Corbel"/>
                <a:cs typeface="Corbel"/>
              </a:rPr>
              <a:t> </a:t>
            </a:r>
            <a:r>
              <a:rPr sz="1500" dirty="0">
                <a:latin typeface="Corbel"/>
                <a:cs typeface="Corbel"/>
              </a:rPr>
              <a:t>и</a:t>
            </a:r>
            <a:r>
              <a:rPr sz="1500" spc="-25" dirty="0">
                <a:latin typeface="Corbel"/>
                <a:cs typeface="Corbel"/>
              </a:rPr>
              <a:t> </a:t>
            </a:r>
            <a:r>
              <a:rPr sz="1500" dirty="0">
                <a:latin typeface="Corbel"/>
                <a:cs typeface="Corbel"/>
              </a:rPr>
              <a:t>словосочетания,</a:t>
            </a:r>
            <a:r>
              <a:rPr sz="1500" spc="15" dirty="0">
                <a:latin typeface="Corbel"/>
                <a:cs typeface="Corbel"/>
              </a:rPr>
              <a:t> </a:t>
            </a:r>
            <a:r>
              <a:rPr sz="1500" dirty="0">
                <a:latin typeface="Corbel"/>
                <a:cs typeface="Corbel"/>
              </a:rPr>
              <a:t>которые</a:t>
            </a:r>
            <a:r>
              <a:rPr sz="1500" spc="-20" dirty="0">
                <a:latin typeface="Corbel"/>
                <a:cs typeface="Corbel"/>
              </a:rPr>
              <a:t> </a:t>
            </a:r>
            <a:r>
              <a:rPr sz="1500" dirty="0">
                <a:latin typeface="Corbel"/>
                <a:cs typeface="Corbel"/>
              </a:rPr>
              <a:t>несут в</a:t>
            </a:r>
            <a:r>
              <a:rPr sz="1500" spc="-15" dirty="0">
                <a:latin typeface="Corbel"/>
                <a:cs typeface="Corbel"/>
              </a:rPr>
              <a:t> </a:t>
            </a:r>
            <a:r>
              <a:rPr sz="1500" spc="-20" dirty="0">
                <a:latin typeface="Corbel"/>
                <a:cs typeface="Corbel"/>
              </a:rPr>
              <a:t>себе </a:t>
            </a:r>
            <a:r>
              <a:rPr sz="1500" dirty="0">
                <a:latin typeface="Corbel"/>
                <a:cs typeface="Corbel"/>
              </a:rPr>
              <a:t>основную</a:t>
            </a:r>
            <a:r>
              <a:rPr sz="1500" spc="-30" dirty="0">
                <a:latin typeface="Corbel"/>
                <a:cs typeface="Corbel"/>
              </a:rPr>
              <a:t> </a:t>
            </a:r>
            <a:r>
              <a:rPr sz="1500" dirty="0">
                <a:latin typeface="Corbel"/>
                <a:cs typeface="Corbel"/>
              </a:rPr>
              <a:t>информацию,</a:t>
            </a:r>
            <a:r>
              <a:rPr sz="1500" spc="20" dirty="0">
                <a:latin typeface="Corbel"/>
                <a:cs typeface="Corbel"/>
              </a:rPr>
              <a:t> </a:t>
            </a:r>
            <a:r>
              <a:rPr sz="1500" dirty="0">
                <a:latin typeface="Corbel"/>
                <a:cs typeface="Corbel"/>
              </a:rPr>
              <a:t>отражают</a:t>
            </a:r>
            <a:r>
              <a:rPr sz="1500" spc="-10" dirty="0">
                <a:latin typeface="Corbel"/>
                <a:cs typeface="Corbel"/>
              </a:rPr>
              <a:t> </a:t>
            </a:r>
            <a:r>
              <a:rPr sz="1500" dirty="0">
                <a:latin typeface="Corbel"/>
                <a:cs typeface="Corbel"/>
              </a:rPr>
              <a:t>тему</a:t>
            </a:r>
            <a:r>
              <a:rPr sz="1500" spc="-20" dirty="0">
                <a:latin typeface="Corbel"/>
                <a:cs typeface="Corbel"/>
              </a:rPr>
              <a:t> </a:t>
            </a:r>
            <a:r>
              <a:rPr sz="1500" dirty="0">
                <a:latin typeface="Corbel"/>
                <a:cs typeface="Corbel"/>
              </a:rPr>
              <a:t>текста</a:t>
            </a:r>
            <a:r>
              <a:rPr sz="1500" spc="-25" dirty="0">
                <a:latin typeface="Corbel"/>
                <a:cs typeface="Corbel"/>
              </a:rPr>
              <a:t> </a:t>
            </a:r>
            <a:r>
              <a:rPr sz="1500" dirty="0">
                <a:latin typeface="Corbel"/>
                <a:cs typeface="Corbel"/>
              </a:rPr>
              <a:t>и</a:t>
            </a:r>
            <a:r>
              <a:rPr sz="1500" spc="-25" dirty="0">
                <a:latin typeface="Corbel"/>
                <a:cs typeface="Corbel"/>
              </a:rPr>
              <a:t> </a:t>
            </a:r>
            <a:r>
              <a:rPr sz="1500" dirty="0">
                <a:latin typeface="Corbel"/>
                <a:cs typeface="Corbel"/>
              </a:rPr>
              <a:t>основную</a:t>
            </a:r>
            <a:r>
              <a:rPr sz="1500" spc="-15" dirty="0">
                <a:latin typeface="Corbel"/>
                <a:cs typeface="Corbel"/>
              </a:rPr>
              <a:t> </a:t>
            </a:r>
            <a:r>
              <a:rPr sz="1500" spc="-10" dirty="0">
                <a:latin typeface="Corbel"/>
                <a:cs typeface="Corbel"/>
              </a:rPr>
              <a:t>мысль.</a:t>
            </a:r>
            <a:endParaRPr sz="1500">
              <a:latin typeface="Corbel"/>
              <a:cs typeface="Corbel"/>
            </a:endParaRPr>
          </a:p>
          <a:p>
            <a:pPr marL="355600" indent="-342900">
              <a:lnSpc>
                <a:spcPct val="100000"/>
              </a:lnSpc>
              <a:spcBef>
                <a:spcPts val="455"/>
              </a:spcBef>
              <a:buClr>
                <a:srgbClr val="A6B727"/>
              </a:buClr>
              <a:buSzPct val="80000"/>
              <a:buAutoNum type="arabicPeriod" startAt="2"/>
              <a:tabLst>
                <a:tab pos="354965" algn="l"/>
                <a:tab pos="355600" algn="l"/>
              </a:tabLst>
            </a:pPr>
            <a:r>
              <a:rPr sz="1500" dirty="0">
                <a:latin typeface="Corbel"/>
                <a:cs typeface="Corbel"/>
              </a:rPr>
              <a:t>Выделите</a:t>
            </a:r>
            <a:r>
              <a:rPr sz="1500" spc="-60" dirty="0">
                <a:latin typeface="Corbel"/>
                <a:cs typeface="Corbel"/>
              </a:rPr>
              <a:t> </a:t>
            </a:r>
            <a:r>
              <a:rPr sz="1500" spc="-10" dirty="0">
                <a:latin typeface="Corbel"/>
                <a:cs typeface="Corbel"/>
              </a:rPr>
              <a:t>микротемы.</a:t>
            </a:r>
            <a:endParaRPr sz="1500">
              <a:latin typeface="Corbel"/>
              <a:cs typeface="Corbe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319271" y="1005840"/>
            <a:ext cx="3145790" cy="279563"/>
          </a:xfrm>
          <a:prstGeom prst="rect">
            <a:avLst/>
          </a:prstGeom>
          <a:solidFill>
            <a:srgbClr val="F7F6DA"/>
          </a:solidFill>
          <a:ln w="9525">
            <a:solidFill>
              <a:srgbClr val="A6B727"/>
            </a:solidFill>
          </a:ln>
        </p:spPr>
        <p:txBody>
          <a:bodyPr vert="horz" wrap="square" lIns="0" tIns="33019" rIns="0" bIns="0" rtlCol="0">
            <a:spAutoFit/>
          </a:bodyPr>
          <a:lstStyle/>
          <a:p>
            <a:pPr marL="201295">
              <a:lnSpc>
                <a:spcPct val="100000"/>
              </a:lnSpc>
              <a:spcBef>
                <a:spcPts val="259"/>
              </a:spcBef>
            </a:pPr>
            <a:r>
              <a:rPr sz="1600" b="1" spc="-10" dirty="0">
                <a:latin typeface="Corbel"/>
                <a:cs typeface="Corbel"/>
              </a:rPr>
              <a:t>Примерное</a:t>
            </a:r>
            <a:r>
              <a:rPr sz="1600" b="1" spc="-30" dirty="0">
                <a:latin typeface="Corbel"/>
                <a:cs typeface="Corbel"/>
              </a:rPr>
              <a:t> </a:t>
            </a:r>
            <a:r>
              <a:rPr sz="1600" b="1" dirty="0">
                <a:latin typeface="Corbel"/>
                <a:cs typeface="Corbel"/>
              </a:rPr>
              <a:t>время:</a:t>
            </a:r>
            <a:r>
              <a:rPr sz="1600" b="1" spc="-5" dirty="0">
                <a:latin typeface="Corbel"/>
                <a:cs typeface="Corbel"/>
              </a:rPr>
              <a:t> </a:t>
            </a:r>
            <a:r>
              <a:rPr sz="1600" b="1" spc="-10" dirty="0">
                <a:latin typeface="Corbel"/>
                <a:cs typeface="Corbel"/>
              </a:rPr>
              <a:t>3-</a:t>
            </a:r>
            <a:r>
              <a:rPr sz="1600" b="1" dirty="0">
                <a:latin typeface="Corbel"/>
                <a:cs typeface="Corbel"/>
              </a:rPr>
              <a:t>4</a:t>
            </a:r>
            <a:r>
              <a:rPr sz="1600" b="1" spc="-20" dirty="0">
                <a:latin typeface="Corbel"/>
                <a:cs typeface="Corbel"/>
              </a:rPr>
              <a:t> </a:t>
            </a:r>
            <a:r>
              <a:rPr sz="1600" b="1" spc="-10" dirty="0">
                <a:latin typeface="Corbel"/>
                <a:cs typeface="Corbel"/>
              </a:rPr>
              <a:t>минуты</a:t>
            </a:r>
            <a:endParaRPr sz="1600">
              <a:latin typeface="Corbel"/>
              <a:cs typeface="Corbe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93192" y="2999233"/>
            <a:ext cx="6071870" cy="279564"/>
          </a:xfrm>
          <a:prstGeom prst="rect">
            <a:avLst/>
          </a:prstGeom>
          <a:solidFill>
            <a:srgbClr val="F7F6DA"/>
          </a:solidFill>
          <a:ln w="9525">
            <a:solidFill>
              <a:srgbClr val="A6B727"/>
            </a:solidFill>
          </a:ln>
        </p:spPr>
        <p:txBody>
          <a:bodyPr vert="horz" wrap="square" lIns="0" tIns="33020" rIns="0" bIns="0" rtlCol="0">
            <a:spAutoFit/>
          </a:bodyPr>
          <a:lstStyle/>
          <a:p>
            <a:pPr marL="121285">
              <a:lnSpc>
                <a:spcPct val="100000"/>
              </a:lnSpc>
              <a:spcBef>
                <a:spcPts val="260"/>
              </a:spcBef>
            </a:pPr>
            <a:r>
              <a:rPr sz="1600" b="1" spc="-25" dirty="0">
                <a:latin typeface="Corbel"/>
                <a:cs typeface="Corbel"/>
              </a:rPr>
              <a:t>Текст</a:t>
            </a:r>
            <a:r>
              <a:rPr sz="1600" b="1" spc="-30" dirty="0">
                <a:latin typeface="Corbel"/>
                <a:cs typeface="Corbel"/>
              </a:rPr>
              <a:t> </a:t>
            </a:r>
            <a:r>
              <a:rPr sz="1600" b="1" spc="-10" dirty="0">
                <a:latin typeface="Corbel"/>
                <a:cs typeface="Corbel"/>
              </a:rPr>
              <a:t>изложения</a:t>
            </a:r>
            <a:r>
              <a:rPr sz="1600" b="1" spc="-35" dirty="0">
                <a:latin typeface="Corbel"/>
                <a:cs typeface="Corbel"/>
              </a:rPr>
              <a:t> </a:t>
            </a:r>
            <a:r>
              <a:rPr sz="1600" b="1" spc="-10" dirty="0">
                <a:latin typeface="Corbel"/>
                <a:cs typeface="Corbel"/>
              </a:rPr>
              <a:t>прослушивается</a:t>
            </a:r>
            <a:r>
              <a:rPr sz="1600" b="1" dirty="0">
                <a:latin typeface="Corbel"/>
                <a:cs typeface="Corbel"/>
              </a:rPr>
              <a:t> 2</a:t>
            </a:r>
            <a:r>
              <a:rPr sz="1600" b="1" spc="-35" dirty="0">
                <a:latin typeface="Corbel"/>
                <a:cs typeface="Corbel"/>
              </a:rPr>
              <a:t> </a:t>
            </a:r>
            <a:r>
              <a:rPr sz="1600" b="1" dirty="0">
                <a:latin typeface="Corbel"/>
                <a:cs typeface="Corbel"/>
              </a:rPr>
              <a:t>раза</a:t>
            </a:r>
            <a:r>
              <a:rPr sz="1600" b="1" spc="-30" dirty="0">
                <a:latin typeface="Corbel"/>
                <a:cs typeface="Corbel"/>
              </a:rPr>
              <a:t> </a:t>
            </a:r>
            <a:r>
              <a:rPr sz="1600" b="1" dirty="0">
                <a:latin typeface="Corbel"/>
                <a:cs typeface="Corbel"/>
              </a:rPr>
              <a:t>с</a:t>
            </a:r>
            <a:r>
              <a:rPr sz="1600" b="1" spc="-45" dirty="0">
                <a:latin typeface="Corbel"/>
                <a:cs typeface="Corbel"/>
              </a:rPr>
              <a:t> </a:t>
            </a:r>
            <a:r>
              <a:rPr sz="1600" b="1" spc="-10" dirty="0">
                <a:latin typeface="Corbel"/>
                <a:cs typeface="Corbel"/>
              </a:rPr>
              <a:t>интервалом </a:t>
            </a:r>
            <a:r>
              <a:rPr sz="1600" b="1" dirty="0">
                <a:latin typeface="Corbel"/>
                <a:cs typeface="Corbel"/>
              </a:rPr>
              <a:t>5-6</a:t>
            </a:r>
            <a:r>
              <a:rPr sz="1600" b="1" spc="-30" dirty="0">
                <a:latin typeface="Corbel"/>
                <a:cs typeface="Corbel"/>
              </a:rPr>
              <a:t> </a:t>
            </a:r>
            <a:r>
              <a:rPr sz="1600" b="1" spc="-10" dirty="0">
                <a:latin typeface="Corbel"/>
                <a:cs typeface="Corbel"/>
              </a:rPr>
              <a:t>минут</a:t>
            </a:r>
            <a:endParaRPr sz="1600">
              <a:latin typeface="Corbel"/>
              <a:cs typeface="Corbe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511048" y="3414777"/>
            <a:ext cx="1717675" cy="218008"/>
          </a:xfrm>
          <a:prstGeom prst="rect">
            <a:avLst/>
          </a:prstGeom>
          <a:solidFill>
            <a:srgbClr val="FFFF00"/>
          </a:solidFill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745"/>
              </a:lnSpc>
            </a:pPr>
            <a:r>
              <a:rPr sz="1500" b="1" dirty="0">
                <a:latin typeface="Corbel"/>
                <a:cs typeface="Corbel"/>
              </a:rPr>
              <a:t>Во</a:t>
            </a:r>
            <a:r>
              <a:rPr sz="1500" b="1" spc="-20" dirty="0">
                <a:latin typeface="Corbel"/>
                <a:cs typeface="Corbel"/>
              </a:rPr>
              <a:t> </a:t>
            </a:r>
            <a:r>
              <a:rPr sz="1500" b="1" dirty="0">
                <a:latin typeface="Corbel"/>
                <a:cs typeface="Corbel"/>
              </a:rPr>
              <a:t>время</a:t>
            </a:r>
            <a:r>
              <a:rPr sz="1500" b="1" spc="10" dirty="0">
                <a:latin typeface="Corbel"/>
                <a:cs typeface="Corbel"/>
              </a:rPr>
              <a:t> </a:t>
            </a:r>
            <a:r>
              <a:rPr sz="1500" b="1" spc="-10" dirty="0">
                <a:latin typeface="Corbel"/>
                <a:cs typeface="Corbel"/>
              </a:rPr>
              <a:t>перерыва:</a:t>
            </a:r>
            <a:endParaRPr sz="1500">
              <a:latin typeface="Corbel"/>
              <a:cs typeface="Corbe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98450" y="3702507"/>
            <a:ext cx="5972175" cy="147476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indent="-342900">
              <a:lnSpc>
                <a:spcPts val="1710"/>
              </a:lnSpc>
              <a:spcBef>
                <a:spcPts val="100"/>
              </a:spcBef>
              <a:buClr>
                <a:srgbClr val="A6B727"/>
              </a:buClr>
              <a:buSzPct val="80000"/>
              <a:buAutoNum type="arabicPeriod"/>
              <a:tabLst>
                <a:tab pos="354965" algn="l"/>
                <a:tab pos="355600" algn="l"/>
              </a:tabLst>
            </a:pPr>
            <a:r>
              <a:rPr sz="1500" dirty="0">
                <a:latin typeface="Corbel"/>
                <a:cs typeface="Corbel"/>
              </a:rPr>
              <a:t>Осмыслите</a:t>
            </a:r>
            <a:r>
              <a:rPr sz="1500" spc="-10" dirty="0">
                <a:latin typeface="Corbel"/>
                <a:cs typeface="Corbel"/>
              </a:rPr>
              <a:t> содержание</a:t>
            </a:r>
            <a:r>
              <a:rPr sz="1500" spc="-35" dirty="0">
                <a:latin typeface="Corbel"/>
                <a:cs typeface="Corbel"/>
              </a:rPr>
              <a:t> </a:t>
            </a:r>
            <a:r>
              <a:rPr sz="1500" dirty="0">
                <a:latin typeface="Corbel"/>
                <a:cs typeface="Corbel"/>
              </a:rPr>
              <a:t>текста,</a:t>
            </a:r>
            <a:r>
              <a:rPr sz="1500" spc="-20" dirty="0">
                <a:latin typeface="Corbel"/>
                <a:cs typeface="Corbel"/>
              </a:rPr>
              <a:t> </a:t>
            </a:r>
            <a:r>
              <a:rPr sz="1500" dirty="0">
                <a:latin typeface="Corbel"/>
                <a:cs typeface="Corbel"/>
              </a:rPr>
              <a:t>выясните</a:t>
            </a:r>
            <a:r>
              <a:rPr sz="1500" spc="-10" dirty="0">
                <a:latin typeface="Corbel"/>
                <a:cs typeface="Corbel"/>
              </a:rPr>
              <a:t> </a:t>
            </a:r>
            <a:r>
              <a:rPr sz="1500" dirty="0">
                <a:latin typeface="Corbel"/>
                <a:cs typeface="Corbel"/>
              </a:rPr>
              <a:t>для</a:t>
            </a:r>
            <a:r>
              <a:rPr sz="1500" spc="-45" dirty="0">
                <a:latin typeface="Corbel"/>
                <a:cs typeface="Corbel"/>
              </a:rPr>
              <a:t> </a:t>
            </a:r>
            <a:r>
              <a:rPr sz="1500" dirty="0">
                <a:latin typeface="Corbel"/>
                <a:cs typeface="Corbel"/>
              </a:rPr>
              <a:t>себя,</a:t>
            </a:r>
            <a:r>
              <a:rPr sz="1500" spc="-25" dirty="0">
                <a:latin typeface="Corbel"/>
                <a:cs typeface="Corbel"/>
              </a:rPr>
              <a:t> </a:t>
            </a:r>
            <a:r>
              <a:rPr sz="1500" spc="-10" dirty="0">
                <a:latin typeface="Corbel"/>
                <a:cs typeface="Corbel"/>
              </a:rPr>
              <a:t>какую</a:t>
            </a:r>
            <a:endParaRPr sz="1500">
              <a:latin typeface="Corbel"/>
              <a:cs typeface="Corbel"/>
            </a:endParaRPr>
          </a:p>
          <a:p>
            <a:pPr marL="355600">
              <a:lnSpc>
                <a:spcPts val="1710"/>
              </a:lnSpc>
            </a:pPr>
            <a:r>
              <a:rPr sz="1500" dirty="0">
                <a:latin typeface="Corbel"/>
                <a:cs typeface="Corbel"/>
              </a:rPr>
              <a:t>информацию</a:t>
            </a:r>
            <a:r>
              <a:rPr sz="1500" spc="15" dirty="0">
                <a:latin typeface="Corbel"/>
                <a:cs typeface="Corbel"/>
              </a:rPr>
              <a:t> </a:t>
            </a:r>
            <a:r>
              <a:rPr sz="1500" dirty="0">
                <a:latin typeface="Corbel"/>
                <a:cs typeface="Corbel"/>
              </a:rPr>
              <a:t>пропустили</a:t>
            </a:r>
            <a:r>
              <a:rPr sz="1500" spc="15" dirty="0">
                <a:latin typeface="Corbel"/>
                <a:cs typeface="Corbel"/>
              </a:rPr>
              <a:t> </a:t>
            </a:r>
            <a:r>
              <a:rPr sz="1500" dirty="0">
                <a:latin typeface="Corbel"/>
                <a:cs typeface="Corbel"/>
              </a:rPr>
              <a:t>или</a:t>
            </a:r>
            <a:r>
              <a:rPr sz="1500" spc="-15" dirty="0">
                <a:latin typeface="Corbel"/>
                <a:cs typeface="Corbel"/>
              </a:rPr>
              <a:t> </a:t>
            </a:r>
            <a:r>
              <a:rPr sz="1500" dirty="0">
                <a:latin typeface="Corbel"/>
                <a:cs typeface="Corbel"/>
              </a:rPr>
              <a:t>не</a:t>
            </a:r>
            <a:r>
              <a:rPr sz="1500" spc="-15" dirty="0">
                <a:latin typeface="Corbel"/>
                <a:cs typeface="Corbel"/>
              </a:rPr>
              <a:t> </a:t>
            </a:r>
            <a:r>
              <a:rPr sz="1500" spc="-10" dirty="0">
                <a:latin typeface="Corbel"/>
                <a:cs typeface="Corbel"/>
              </a:rPr>
              <a:t>поняли.</a:t>
            </a:r>
            <a:endParaRPr sz="1500">
              <a:latin typeface="Corbel"/>
              <a:cs typeface="Corbel"/>
            </a:endParaRPr>
          </a:p>
          <a:p>
            <a:pPr marL="355600" marR="741045" indent="-342900">
              <a:lnSpc>
                <a:spcPts val="1620"/>
              </a:lnSpc>
              <a:spcBef>
                <a:spcPts val="815"/>
              </a:spcBef>
              <a:buClr>
                <a:srgbClr val="A6B727"/>
              </a:buClr>
              <a:buSzPct val="80000"/>
              <a:buAutoNum type="arabicPeriod" startAt="2"/>
              <a:tabLst>
                <a:tab pos="354965" algn="l"/>
                <a:tab pos="355600" algn="l"/>
              </a:tabLst>
            </a:pPr>
            <a:r>
              <a:rPr sz="1500" dirty="0">
                <a:latin typeface="Corbel"/>
                <a:cs typeface="Corbel"/>
              </a:rPr>
              <a:t>Кратко</a:t>
            </a:r>
            <a:r>
              <a:rPr sz="1500" spc="-10" dirty="0">
                <a:latin typeface="Corbel"/>
                <a:cs typeface="Corbel"/>
              </a:rPr>
              <a:t> </a:t>
            </a:r>
            <a:r>
              <a:rPr sz="1500" dirty="0">
                <a:latin typeface="Corbel"/>
                <a:cs typeface="Corbel"/>
              </a:rPr>
              <a:t>запишите</a:t>
            </a:r>
            <a:r>
              <a:rPr sz="1500" spc="30" dirty="0">
                <a:latin typeface="Corbel"/>
                <a:cs typeface="Corbel"/>
              </a:rPr>
              <a:t> </a:t>
            </a:r>
            <a:r>
              <a:rPr sz="1500" spc="-10" dirty="0">
                <a:latin typeface="Corbel"/>
                <a:cs typeface="Corbel"/>
              </a:rPr>
              <a:t>последовательность </a:t>
            </a:r>
            <a:r>
              <a:rPr sz="1500" dirty="0">
                <a:latin typeface="Corbel"/>
                <a:cs typeface="Corbel"/>
              </a:rPr>
              <a:t>абзацев, то</a:t>
            </a:r>
            <a:r>
              <a:rPr sz="1500" spc="-5" dirty="0">
                <a:latin typeface="Corbel"/>
                <a:cs typeface="Corbel"/>
              </a:rPr>
              <a:t> </a:t>
            </a:r>
            <a:r>
              <a:rPr sz="1500" dirty="0">
                <a:latin typeface="Corbel"/>
                <a:cs typeface="Corbel"/>
              </a:rPr>
              <a:t>есть</a:t>
            </a:r>
            <a:r>
              <a:rPr sz="1500" spc="-5" dirty="0">
                <a:latin typeface="Corbel"/>
                <a:cs typeface="Corbel"/>
              </a:rPr>
              <a:t> </a:t>
            </a:r>
            <a:r>
              <a:rPr sz="1500" spc="-25" dirty="0">
                <a:latin typeface="Corbel"/>
                <a:cs typeface="Corbel"/>
              </a:rPr>
              <a:t>ход </a:t>
            </a:r>
            <a:r>
              <a:rPr sz="1500" dirty="0">
                <a:latin typeface="Corbel"/>
                <a:cs typeface="Corbel"/>
              </a:rPr>
              <a:t>рассуждений</a:t>
            </a:r>
            <a:r>
              <a:rPr sz="1500" spc="-5" dirty="0">
                <a:latin typeface="Corbel"/>
                <a:cs typeface="Corbel"/>
              </a:rPr>
              <a:t> </a:t>
            </a:r>
            <a:r>
              <a:rPr sz="1500" dirty="0">
                <a:latin typeface="Corbel"/>
                <a:cs typeface="Corbel"/>
              </a:rPr>
              <a:t>автора</a:t>
            </a:r>
            <a:r>
              <a:rPr sz="1500" spc="-15" dirty="0">
                <a:latin typeface="Corbel"/>
                <a:cs typeface="Corbel"/>
              </a:rPr>
              <a:t> </a:t>
            </a:r>
            <a:r>
              <a:rPr sz="1500" dirty="0">
                <a:latin typeface="Corbel"/>
                <a:cs typeface="Corbel"/>
              </a:rPr>
              <a:t>или</a:t>
            </a:r>
            <a:r>
              <a:rPr sz="1500" spc="-30" dirty="0">
                <a:latin typeface="Corbel"/>
                <a:cs typeface="Corbel"/>
              </a:rPr>
              <a:t> </a:t>
            </a:r>
            <a:r>
              <a:rPr sz="1500" dirty="0">
                <a:latin typeface="Corbel"/>
                <a:cs typeface="Corbel"/>
              </a:rPr>
              <a:t>хронологию</a:t>
            </a:r>
            <a:r>
              <a:rPr sz="1500" spc="-35" dirty="0">
                <a:latin typeface="Corbel"/>
                <a:cs typeface="Corbel"/>
              </a:rPr>
              <a:t> </a:t>
            </a:r>
            <a:r>
              <a:rPr sz="1500" spc="-10" dirty="0">
                <a:latin typeface="Corbel"/>
                <a:cs typeface="Corbel"/>
              </a:rPr>
              <a:t>событий.</a:t>
            </a:r>
            <a:endParaRPr sz="1500">
              <a:latin typeface="Corbel"/>
              <a:cs typeface="Corbel"/>
            </a:endParaRPr>
          </a:p>
          <a:p>
            <a:pPr marL="355600" marR="5080" indent="-342900">
              <a:lnSpc>
                <a:spcPts val="1620"/>
              </a:lnSpc>
              <a:spcBef>
                <a:spcPts val="805"/>
              </a:spcBef>
              <a:buClr>
                <a:srgbClr val="A6B727"/>
              </a:buClr>
              <a:buSzPct val="80000"/>
              <a:buAutoNum type="arabicPeriod" startAt="2"/>
              <a:tabLst>
                <a:tab pos="354965" algn="l"/>
                <a:tab pos="355600" algn="l"/>
              </a:tabLst>
            </a:pPr>
            <a:r>
              <a:rPr sz="1500" dirty="0">
                <a:latin typeface="Corbel"/>
                <a:cs typeface="Corbel"/>
              </a:rPr>
              <a:t>В</a:t>
            </a:r>
            <a:r>
              <a:rPr sz="1500" spc="-30" dirty="0">
                <a:latin typeface="Corbel"/>
                <a:cs typeface="Corbel"/>
              </a:rPr>
              <a:t> </a:t>
            </a:r>
            <a:r>
              <a:rPr sz="1500" dirty="0">
                <a:latin typeface="Corbel"/>
                <a:cs typeface="Corbel"/>
              </a:rPr>
              <a:t>каждом</a:t>
            </a:r>
            <a:r>
              <a:rPr sz="1500" spc="-40" dirty="0">
                <a:latin typeface="Corbel"/>
                <a:cs typeface="Corbel"/>
              </a:rPr>
              <a:t> </a:t>
            </a:r>
            <a:r>
              <a:rPr sz="1500" dirty="0">
                <a:latin typeface="Corbel"/>
                <a:cs typeface="Corbel"/>
              </a:rPr>
              <a:t>абзаце</a:t>
            </a:r>
            <a:r>
              <a:rPr sz="1500" spc="-10" dirty="0">
                <a:latin typeface="Corbel"/>
                <a:cs typeface="Corbel"/>
              </a:rPr>
              <a:t> оставьте</a:t>
            </a:r>
            <a:r>
              <a:rPr sz="1500" spc="-5" dirty="0">
                <a:latin typeface="Corbel"/>
                <a:cs typeface="Corbel"/>
              </a:rPr>
              <a:t> </a:t>
            </a:r>
            <a:r>
              <a:rPr sz="1500" dirty="0">
                <a:latin typeface="Corbel"/>
                <a:cs typeface="Corbel"/>
              </a:rPr>
              <a:t>место,</a:t>
            </a:r>
            <a:r>
              <a:rPr sz="1500" spc="-5" dirty="0">
                <a:latin typeface="Corbel"/>
                <a:cs typeface="Corbel"/>
              </a:rPr>
              <a:t> </a:t>
            </a:r>
            <a:r>
              <a:rPr sz="1500" dirty="0">
                <a:latin typeface="Corbel"/>
                <a:cs typeface="Corbel"/>
              </a:rPr>
              <a:t>чтобы</a:t>
            </a:r>
            <a:r>
              <a:rPr sz="1500" spc="-15" dirty="0">
                <a:latin typeface="Corbel"/>
                <a:cs typeface="Corbel"/>
              </a:rPr>
              <a:t> </a:t>
            </a:r>
            <a:r>
              <a:rPr sz="1500" dirty="0">
                <a:latin typeface="Corbel"/>
                <a:cs typeface="Corbel"/>
              </a:rPr>
              <a:t>при втором</a:t>
            </a:r>
            <a:r>
              <a:rPr sz="1500" spc="-15" dirty="0">
                <a:latin typeface="Corbel"/>
                <a:cs typeface="Corbel"/>
              </a:rPr>
              <a:t> </a:t>
            </a:r>
            <a:r>
              <a:rPr sz="1500" spc="-10" dirty="0">
                <a:latin typeface="Corbel"/>
                <a:cs typeface="Corbel"/>
              </a:rPr>
              <a:t>прослушивании </a:t>
            </a:r>
            <a:r>
              <a:rPr sz="1500" dirty="0">
                <a:latin typeface="Corbel"/>
                <a:cs typeface="Corbel"/>
              </a:rPr>
              <a:t>записать</a:t>
            </a:r>
            <a:r>
              <a:rPr sz="1500" spc="-20" dirty="0">
                <a:latin typeface="Corbel"/>
                <a:cs typeface="Corbel"/>
              </a:rPr>
              <a:t> </a:t>
            </a:r>
            <a:r>
              <a:rPr sz="1500" dirty="0">
                <a:latin typeface="Corbel"/>
                <a:cs typeface="Corbel"/>
              </a:rPr>
              <a:t>основные</a:t>
            </a:r>
            <a:r>
              <a:rPr sz="1500" spc="-20" dirty="0">
                <a:latin typeface="Corbel"/>
                <a:cs typeface="Corbel"/>
              </a:rPr>
              <a:t> </a:t>
            </a:r>
            <a:r>
              <a:rPr sz="1500" spc="-10" dirty="0">
                <a:latin typeface="Corbel"/>
                <a:cs typeface="Corbel"/>
              </a:rPr>
              <a:t>моменты.</a:t>
            </a:r>
            <a:endParaRPr sz="1500">
              <a:latin typeface="Corbel"/>
              <a:cs typeface="Corbe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511048" y="5257801"/>
            <a:ext cx="1614170" cy="218008"/>
          </a:xfrm>
          <a:prstGeom prst="rect">
            <a:avLst/>
          </a:prstGeom>
          <a:solidFill>
            <a:srgbClr val="FFFF00"/>
          </a:solidFill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745"/>
              </a:lnSpc>
            </a:pPr>
            <a:r>
              <a:rPr sz="1500" b="1" dirty="0">
                <a:latin typeface="Corbel"/>
                <a:cs typeface="Corbel"/>
              </a:rPr>
              <a:t>Второе</a:t>
            </a:r>
            <a:r>
              <a:rPr sz="1500" b="1" spc="-20" dirty="0">
                <a:latin typeface="Corbel"/>
                <a:cs typeface="Corbel"/>
              </a:rPr>
              <a:t> </a:t>
            </a:r>
            <a:r>
              <a:rPr sz="1500" b="1" spc="-10" dirty="0">
                <a:latin typeface="Corbel"/>
                <a:cs typeface="Corbel"/>
              </a:rPr>
              <a:t>прочтение:</a:t>
            </a:r>
            <a:endParaRPr sz="1500">
              <a:latin typeface="Corbel"/>
              <a:cs typeface="Corbe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498450" y="5468922"/>
            <a:ext cx="5353685" cy="834203"/>
          </a:xfrm>
          <a:prstGeom prst="rect">
            <a:avLst/>
          </a:prstGeom>
        </p:spPr>
        <p:txBody>
          <a:bodyPr vert="horz" wrap="square" lIns="0" tIns="8953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705"/>
              </a:spcBef>
              <a:buClr>
                <a:srgbClr val="A6B727"/>
              </a:buClr>
              <a:buSzPct val="80000"/>
              <a:buAutoNum type="arabicPeriod"/>
              <a:tabLst>
                <a:tab pos="354965" algn="l"/>
                <a:tab pos="355600" algn="l"/>
              </a:tabLst>
            </a:pPr>
            <a:r>
              <a:rPr sz="1500" dirty="0">
                <a:latin typeface="Corbel"/>
                <a:cs typeface="Corbel"/>
              </a:rPr>
              <a:t>Вносите</a:t>
            </a:r>
            <a:r>
              <a:rPr sz="1500" spc="-40" dirty="0">
                <a:latin typeface="Corbel"/>
                <a:cs typeface="Corbel"/>
              </a:rPr>
              <a:t> </a:t>
            </a:r>
            <a:r>
              <a:rPr sz="1500" dirty="0">
                <a:latin typeface="Corbel"/>
                <a:cs typeface="Corbel"/>
              </a:rPr>
              <a:t>дополнения</a:t>
            </a:r>
            <a:r>
              <a:rPr sz="1500" spc="-30" dirty="0">
                <a:latin typeface="Corbel"/>
                <a:cs typeface="Corbel"/>
              </a:rPr>
              <a:t> </a:t>
            </a:r>
            <a:r>
              <a:rPr sz="1500" dirty="0">
                <a:latin typeface="Corbel"/>
                <a:cs typeface="Corbel"/>
              </a:rPr>
              <a:t>в</a:t>
            </a:r>
            <a:r>
              <a:rPr sz="1500" spc="-45" dirty="0">
                <a:latin typeface="Corbel"/>
                <a:cs typeface="Corbel"/>
              </a:rPr>
              <a:t> </a:t>
            </a:r>
            <a:r>
              <a:rPr sz="1500" dirty="0">
                <a:latin typeface="Corbel"/>
                <a:cs typeface="Corbel"/>
              </a:rPr>
              <a:t>предварительные</a:t>
            </a:r>
            <a:r>
              <a:rPr sz="1500" spc="5" dirty="0">
                <a:latin typeface="Corbel"/>
                <a:cs typeface="Corbel"/>
              </a:rPr>
              <a:t> </a:t>
            </a:r>
            <a:r>
              <a:rPr sz="1500" dirty="0">
                <a:latin typeface="Corbel"/>
                <a:cs typeface="Corbel"/>
              </a:rPr>
              <a:t>записи</a:t>
            </a:r>
            <a:r>
              <a:rPr sz="1500" spc="-15" dirty="0">
                <a:latin typeface="Corbel"/>
                <a:cs typeface="Corbel"/>
              </a:rPr>
              <a:t> </a:t>
            </a:r>
            <a:r>
              <a:rPr sz="1500" spc="-10" dirty="0">
                <a:latin typeface="Corbel"/>
                <a:cs typeface="Corbel"/>
              </a:rPr>
              <a:t>изложения.</a:t>
            </a:r>
            <a:endParaRPr sz="1500">
              <a:latin typeface="Corbel"/>
              <a:cs typeface="Corbel"/>
            </a:endParaRPr>
          </a:p>
          <a:p>
            <a:pPr marL="355600" indent="-342900">
              <a:lnSpc>
                <a:spcPts val="1710"/>
              </a:lnSpc>
              <a:spcBef>
                <a:spcPts val="615"/>
              </a:spcBef>
              <a:buClr>
                <a:srgbClr val="A6B727"/>
              </a:buClr>
              <a:buSzPct val="80000"/>
              <a:buAutoNum type="arabicPeriod"/>
              <a:tabLst>
                <a:tab pos="354965" algn="l"/>
                <a:tab pos="355600" algn="l"/>
              </a:tabLst>
            </a:pPr>
            <a:r>
              <a:rPr sz="1500" dirty="0">
                <a:latin typeface="Corbel"/>
                <a:cs typeface="Corbel"/>
              </a:rPr>
              <a:t>Отредактируйте</a:t>
            </a:r>
            <a:r>
              <a:rPr sz="1500" spc="-15" dirty="0">
                <a:latin typeface="Corbel"/>
                <a:cs typeface="Corbel"/>
              </a:rPr>
              <a:t> </a:t>
            </a:r>
            <a:r>
              <a:rPr sz="1500" dirty="0">
                <a:latin typeface="Corbel"/>
                <a:cs typeface="Corbel"/>
              </a:rPr>
              <a:t>первичный</a:t>
            </a:r>
            <a:r>
              <a:rPr sz="1500" spc="-10" dirty="0">
                <a:latin typeface="Corbel"/>
                <a:cs typeface="Corbel"/>
              </a:rPr>
              <a:t> </a:t>
            </a:r>
            <a:r>
              <a:rPr sz="1500" dirty="0">
                <a:latin typeface="Corbel"/>
                <a:cs typeface="Corbel"/>
              </a:rPr>
              <a:t>план,</a:t>
            </a:r>
            <a:r>
              <a:rPr sz="1500" spc="-35" dirty="0">
                <a:latin typeface="Corbel"/>
                <a:cs typeface="Corbel"/>
              </a:rPr>
              <a:t> </a:t>
            </a:r>
            <a:r>
              <a:rPr sz="1500" spc="-10" dirty="0">
                <a:latin typeface="Corbel"/>
                <a:cs typeface="Corbel"/>
              </a:rPr>
              <a:t>проверьте</a:t>
            </a:r>
            <a:r>
              <a:rPr sz="1500" spc="-20" dirty="0">
                <a:latin typeface="Corbel"/>
                <a:cs typeface="Corbel"/>
              </a:rPr>
              <a:t> </a:t>
            </a:r>
            <a:r>
              <a:rPr sz="1500" spc="-10" dirty="0">
                <a:latin typeface="Corbel"/>
                <a:cs typeface="Corbel"/>
              </a:rPr>
              <a:t>правильность</a:t>
            </a:r>
            <a:endParaRPr sz="1500">
              <a:latin typeface="Corbel"/>
              <a:cs typeface="Corbel"/>
            </a:endParaRPr>
          </a:p>
          <a:p>
            <a:pPr marL="355600">
              <a:lnSpc>
                <a:spcPts val="1710"/>
              </a:lnSpc>
            </a:pPr>
            <a:r>
              <a:rPr sz="1500" dirty="0">
                <a:latin typeface="Corbel"/>
                <a:cs typeface="Corbel"/>
              </a:rPr>
              <a:t>выделения</a:t>
            </a:r>
            <a:r>
              <a:rPr sz="1500" spc="-65" dirty="0">
                <a:latin typeface="Corbel"/>
                <a:cs typeface="Corbel"/>
              </a:rPr>
              <a:t> </a:t>
            </a:r>
            <a:r>
              <a:rPr sz="1500" spc="-10" dirty="0">
                <a:latin typeface="Corbel"/>
                <a:cs typeface="Corbel"/>
              </a:rPr>
              <a:t>абзацев..</a:t>
            </a:r>
            <a:endParaRPr sz="1500">
              <a:latin typeface="Corbel"/>
              <a:cs typeface="Corbe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511149" y="6428043"/>
            <a:ext cx="50800" cy="17953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415"/>
              </a:lnSpc>
            </a:pPr>
            <a:r>
              <a:rPr sz="1500" dirty="0">
                <a:latin typeface="Corbel"/>
                <a:cs typeface="Corbel"/>
              </a:rPr>
              <a:t>.</a:t>
            </a:r>
            <a:endParaRPr sz="1500">
              <a:latin typeface="Corbel"/>
              <a:cs typeface="Corbe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511048" y="6496939"/>
            <a:ext cx="2318385" cy="230832"/>
          </a:xfrm>
          <a:prstGeom prst="rect">
            <a:avLst/>
          </a:prstGeom>
          <a:solidFill>
            <a:srgbClr val="FFFF00"/>
          </a:solidFill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750"/>
              </a:lnSpc>
            </a:pPr>
            <a:r>
              <a:rPr sz="1500" b="1" dirty="0">
                <a:latin typeface="Corbel"/>
                <a:cs typeface="Corbel"/>
              </a:rPr>
              <a:t>Корректировка</a:t>
            </a:r>
            <a:r>
              <a:rPr sz="1500" b="1" spc="-30" dirty="0">
                <a:latin typeface="Corbel"/>
                <a:cs typeface="Corbel"/>
              </a:rPr>
              <a:t> </a:t>
            </a:r>
            <a:r>
              <a:rPr sz="1500" b="1" spc="-10" dirty="0">
                <a:latin typeface="Corbel"/>
                <a:cs typeface="Corbel"/>
              </a:rPr>
              <a:t>черновика:</a:t>
            </a:r>
            <a:endParaRPr sz="1500">
              <a:latin typeface="Corbel"/>
              <a:cs typeface="Corbe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498450" y="6785865"/>
            <a:ext cx="5299710" cy="1280161"/>
          </a:xfrm>
          <a:prstGeom prst="rect">
            <a:avLst/>
          </a:prstGeom>
        </p:spPr>
        <p:txBody>
          <a:bodyPr vert="horz" wrap="square" lIns="0" tIns="38100" rIns="0" bIns="0" rtlCol="0">
            <a:spAutoFit/>
          </a:bodyPr>
          <a:lstStyle/>
          <a:p>
            <a:pPr marL="355600" marR="485140" indent="-342900">
              <a:lnSpc>
                <a:spcPts val="1620"/>
              </a:lnSpc>
              <a:spcBef>
                <a:spcPts val="300"/>
              </a:spcBef>
              <a:buClr>
                <a:srgbClr val="A6B727"/>
              </a:buClr>
              <a:buSzPct val="80000"/>
              <a:buAutoNum type="arabicPeriod"/>
              <a:tabLst>
                <a:tab pos="354965" algn="l"/>
                <a:tab pos="355600" algn="l"/>
              </a:tabLst>
            </a:pPr>
            <a:r>
              <a:rPr sz="1500" dirty="0">
                <a:latin typeface="Corbel"/>
                <a:cs typeface="Corbel"/>
              </a:rPr>
              <a:t>Допишите</a:t>
            </a:r>
            <a:r>
              <a:rPr sz="1500" spc="-20" dirty="0">
                <a:latin typeface="Corbel"/>
                <a:cs typeface="Corbel"/>
              </a:rPr>
              <a:t> </a:t>
            </a:r>
            <a:r>
              <a:rPr sz="1500" dirty="0">
                <a:latin typeface="Corbel"/>
                <a:cs typeface="Corbel"/>
              </a:rPr>
              <a:t>все</a:t>
            </a:r>
            <a:r>
              <a:rPr sz="1500" spc="-30" dirty="0">
                <a:latin typeface="Corbel"/>
                <a:cs typeface="Corbel"/>
              </a:rPr>
              <a:t> </a:t>
            </a:r>
            <a:r>
              <a:rPr sz="1500" dirty="0">
                <a:latin typeface="Corbel"/>
                <a:cs typeface="Corbel"/>
              </a:rPr>
              <a:t>сокращенные</a:t>
            </a:r>
            <a:r>
              <a:rPr sz="1500" spc="-20" dirty="0">
                <a:latin typeface="Corbel"/>
                <a:cs typeface="Corbel"/>
              </a:rPr>
              <a:t> </a:t>
            </a:r>
            <a:r>
              <a:rPr sz="1500" dirty="0">
                <a:latin typeface="Corbel"/>
                <a:cs typeface="Corbel"/>
              </a:rPr>
              <a:t>слова,</a:t>
            </a:r>
            <a:r>
              <a:rPr sz="1500" spc="-25" dirty="0">
                <a:latin typeface="Corbel"/>
                <a:cs typeface="Corbel"/>
              </a:rPr>
              <a:t> </a:t>
            </a:r>
            <a:r>
              <a:rPr sz="1500" dirty="0">
                <a:latin typeface="Corbel"/>
                <a:cs typeface="Corbel"/>
              </a:rPr>
              <a:t>дополните</a:t>
            </a:r>
            <a:r>
              <a:rPr sz="1500" spc="-30" dirty="0">
                <a:latin typeface="Corbel"/>
                <a:cs typeface="Corbel"/>
              </a:rPr>
              <a:t> </a:t>
            </a:r>
            <a:r>
              <a:rPr sz="1500" dirty="0">
                <a:latin typeface="Corbel"/>
                <a:cs typeface="Corbel"/>
              </a:rPr>
              <a:t>текст</a:t>
            </a:r>
            <a:r>
              <a:rPr sz="1500" spc="-25" dirty="0">
                <a:latin typeface="Corbel"/>
                <a:cs typeface="Corbel"/>
              </a:rPr>
              <a:t> </a:t>
            </a:r>
            <a:r>
              <a:rPr sz="1500" spc="-50" dirty="0">
                <a:latin typeface="Corbel"/>
                <a:cs typeface="Corbel"/>
              </a:rPr>
              <a:t>и </a:t>
            </a:r>
            <a:r>
              <a:rPr sz="1500" dirty="0">
                <a:latin typeface="Corbel"/>
                <a:cs typeface="Corbel"/>
              </a:rPr>
              <a:t>перечитайте</a:t>
            </a:r>
            <a:r>
              <a:rPr sz="1500" spc="15" dirty="0">
                <a:latin typeface="Corbel"/>
                <a:cs typeface="Corbel"/>
              </a:rPr>
              <a:t> </a:t>
            </a:r>
            <a:r>
              <a:rPr sz="1500" spc="-20" dirty="0">
                <a:latin typeface="Corbel"/>
                <a:cs typeface="Corbel"/>
              </a:rPr>
              <a:t>его.</a:t>
            </a:r>
            <a:endParaRPr sz="1500">
              <a:latin typeface="Corbel"/>
              <a:cs typeface="Corbel"/>
            </a:endParaRPr>
          </a:p>
          <a:p>
            <a:pPr marL="355600" marR="5080" indent="-342900">
              <a:lnSpc>
                <a:spcPts val="1620"/>
              </a:lnSpc>
              <a:spcBef>
                <a:spcPts val="795"/>
              </a:spcBef>
              <a:buClr>
                <a:srgbClr val="A6B727"/>
              </a:buClr>
              <a:buSzPct val="80000"/>
              <a:buAutoNum type="arabicPeriod"/>
              <a:tabLst>
                <a:tab pos="354965" algn="l"/>
                <a:tab pos="355600" algn="l"/>
              </a:tabLst>
            </a:pPr>
            <a:r>
              <a:rPr sz="1500" dirty="0">
                <a:latin typeface="Corbel"/>
                <a:cs typeface="Corbel"/>
              </a:rPr>
              <a:t>Используйте</a:t>
            </a:r>
            <a:r>
              <a:rPr sz="1500" spc="-25" dirty="0">
                <a:latin typeface="Corbel"/>
                <a:cs typeface="Corbel"/>
              </a:rPr>
              <a:t> </a:t>
            </a:r>
            <a:r>
              <a:rPr sz="1500" dirty="0">
                <a:latin typeface="Corbel"/>
                <a:cs typeface="Corbel"/>
              </a:rPr>
              <a:t>приемы сжатия,</a:t>
            </a:r>
            <a:r>
              <a:rPr sz="1500" spc="-20" dirty="0">
                <a:latin typeface="Corbel"/>
                <a:cs typeface="Corbel"/>
              </a:rPr>
              <a:t> </a:t>
            </a:r>
            <a:r>
              <a:rPr sz="1500" spc="-35" dirty="0">
                <a:latin typeface="Corbel"/>
                <a:cs typeface="Corbel"/>
              </a:rPr>
              <a:t>где</a:t>
            </a:r>
            <a:r>
              <a:rPr sz="1500" spc="-25" dirty="0">
                <a:latin typeface="Corbel"/>
                <a:cs typeface="Corbel"/>
              </a:rPr>
              <a:t> </a:t>
            </a:r>
            <a:r>
              <a:rPr sz="1500" dirty="0">
                <a:latin typeface="Corbel"/>
                <a:cs typeface="Corbel"/>
              </a:rPr>
              <a:t>это</a:t>
            </a:r>
            <a:r>
              <a:rPr sz="1500" spc="-40" dirty="0">
                <a:latin typeface="Corbel"/>
                <a:cs typeface="Corbel"/>
              </a:rPr>
              <a:t> </a:t>
            </a:r>
            <a:r>
              <a:rPr sz="1500" dirty="0">
                <a:latin typeface="Corbel"/>
                <a:cs typeface="Corbel"/>
              </a:rPr>
              <a:t>возможно,</a:t>
            </a:r>
            <a:r>
              <a:rPr sz="1500" spc="-30" dirty="0">
                <a:latin typeface="Corbel"/>
                <a:cs typeface="Corbel"/>
              </a:rPr>
              <a:t> </a:t>
            </a:r>
            <a:r>
              <a:rPr sz="1500" dirty="0">
                <a:latin typeface="Corbel"/>
                <a:cs typeface="Corbel"/>
              </a:rPr>
              <a:t>и</a:t>
            </a:r>
            <a:r>
              <a:rPr sz="1500" spc="-20" dirty="0">
                <a:latin typeface="Corbel"/>
                <a:cs typeface="Corbel"/>
              </a:rPr>
              <a:t> </a:t>
            </a:r>
            <a:r>
              <a:rPr sz="1500" spc="-10" dirty="0">
                <a:latin typeface="Corbel"/>
                <a:cs typeface="Corbel"/>
              </a:rPr>
              <a:t>запишите </a:t>
            </a:r>
            <a:r>
              <a:rPr sz="1500" dirty="0">
                <a:latin typeface="Corbel"/>
                <a:cs typeface="Corbel"/>
              </a:rPr>
              <a:t>получившийся</a:t>
            </a:r>
            <a:r>
              <a:rPr sz="1500" spc="-50" dirty="0">
                <a:latin typeface="Corbel"/>
                <a:cs typeface="Corbel"/>
              </a:rPr>
              <a:t> </a:t>
            </a:r>
            <a:r>
              <a:rPr sz="1500" spc="-10" dirty="0">
                <a:latin typeface="Corbel"/>
                <a:cs typeface="Corbel"/>
              </a:rPr>
              <a:t>текст.</a:t>
            </a:r>
            <a:endParaRPr sz="1500">
              <a:latin typeface="Corbel"/>
              <a:cs typeface="Corbel"/>
            </a:endParaRPr>
          </a:p>
          <a:p>
            <a:pPr marL="355600" indent="-342900">
              <a:lnSpc>
                <a:spcPct val="100000"/>
              </a:lnSpc>
              <a:spcBef>
                <a:spcPts val="600"/>
              </a:spcBef>
              <a:buClr>
                <a:srgbClr val="A6B727"/>
              </a:buClr>
              <a:buSzPct val="80000"/>
              <a:buAutoNum type="arabicPeriod"/>
              <a:tabLst>
                <a:tab pos="354965" algn="l"/>
                <a:tab pos="355600" algn="l"/>
              </a:tabLst>
            </a:pPr>
            <a:r>
              <a:rPr sz="1500" dirty="0">
                <a:latin typeface="Corbel"/>
                <a:cs typeface="Corbel"/>
              </a:rPr>
              <a:t>Пересчитайте</a:t>
            </a:r>
            <a:r>
              <a:rPr sz="1500" spc="15" dirty="0">
                <a:latin typeface="Corbel"/>
                <a:cs typeface="Corbel"/>
              </a:rPr>
              <a:t> </a:t>
            </a:r>
            <a:r>
              <a:rPr sz="1500" dirty="0">
                <a:latin typeface="Corbel"/>
                <a:cs typeface="Corbel"/>
              </a:rPr>
              <a:t>слова.</a:t>
            </a:r>
            <a:r>
              <a:rPr sz="1500" spc="-5" dirty="0">
                <a:latin typeface="Corbel"/>
                <a:cs typeface="Corbel"/>
              </a:rPr>
              <a:t> </a:t>
            </a:r>
            <a:r>
              <a:rPr sz="1500" dirty="0">
                <a:latin typeface="Corbel"/>
                <a:cs typeface="Corbel"/>
              </a:rPr>
              <a:t>Их</a:t>
            </a:r>
            <a:r>
              <a:rPr sz="1500" spc="-5" dirty="0">
                <a:latin typeface="Corbel"/>
                <a:cs typeface="Corbel"/>
              </a:rPr>
              <a:t> </a:t>
            </a:r>
            <a:r>
              <a:rPr sz="1500" spc="-10" dirty="0">
                <a:latin typeface="Corbel"/>
                <a:cs typeface="Corbel"/>
              </a:rPr>
              <a:t>должно</a:t>
            </a:r>
            <a:r>
              <a:rPr sz="1500" spc="-35" dirty="0">
                <a:latin typeface="Corbel"/>
                <a:cs typeface="Corbel"/>
              </a:rPr>
              <a:t> </a:t>
            </a:r>
            <a:r>
              <a:rPr sz="1500" dirty="0">
                <a:latin typeface="Corbel"/>
                <a:cs typeface="Corbel"/>
              </a:rPr>
              <a:t>быть</a:t>
            </a:r>
            <a:r>
              <a:rPr sz="1500" spc="-15" dirty="0">
                <a:latin typeface="Corbel"/>
                <a:cs typeface="Corbel"/>
              </a:rPr>
              <a:t> </a:t>
            </a:r>
            <a:r>
              <a:rPr sz="1500" dirty="0">
                <a:latin typeface="Corbel"/>
                <a:cs typeface="Corbel"/>
              </a:rPr>
              <a:t>минимум</a:t>
            </a:r>
            <a:r>
              <a:rPr sz="1500" spc="20" dirty="0">
                <a:latin typeface="Corbel"/>
                <a:cs typeface="Corbel"/>
              </a:rPr>
              <a:t> </a:t>
            </a:r>
            <a:r>
              <a:rPr sz="1500" spc="-25" dirty="0">
                <a:latin typeface="Corbel"/>
                <a:cs typeface="Corbel"/>
              </a:rPr>
              <a:t>70.</a:t>
            </a:r>
            <a:endParaRPr sz="1500">
              <a:latin typeface="Corbel"/>
              <a:cs typeface="Corbe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511149" y="8180897"/>
            <a:ext cx="50800" cy="17953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415"/>
              </a:lnSpc>
            </a:pPr>
            <a:r>
              <a:rPr sz="1500" dirty="0">
                <a:latin typeface="Corbel"/>
                <a:cs typeface="Corbel"/>
              </a:rPr>
              <a:t>.</a:t>
            </a:r>
            <a:endParaRPr sz="1500">
              <a:latin typeface="Corbel"/>
              <a:cs typeface="Corbe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3319271" y="6426709"/>
            <a:ext cx="3145790" cy="280205"/>
          </a:xfrm>
          <a:prstGeom prst="rect">
            <a:avLst/>
          </a:prstGeom>
          <a:solidFill>
            <a:srgbClr val="F7F6DA"/>
          </a:solidFill>
          <a:ln w="9525">
            <a:solidFill>
              <a:srgbClr val="A6B727"/>
            </a:solidFill>
          </a:ln>
        </p:spPr>
        <p:txBody>
          <a:bodyPr vert="horz" wrap="square" lIns="0" tIns="33655" rIns="0" bIns="0" rtlCol="0">
            <a:spAutoFit/>
          </a:bodyPr>
          <a:lstStyle/>
          <a:p>
            <a:pPr marL="172085">
              <a:lnSpc>
                <a:spcPct val="100000"/>
              </a:lnSpc>
              <a:spcBef>
                <a:spcPts val="265"/>
              </a:spcBef>
            </a:pPr>
            <a:r>
              <a:rPr sz="1600" b="1" spc="-10" dirty="0">
                <a:latin typeface="Corbel"/>
                <a:cs typeface="Corbel"/>
              </a:rPr>
              <a:t>Примерное</a:t>
            </a:r>
            <a:r>
              <a:rPr sz="1600" b="1" spc="-30" dirty="0">
                <a:latin typeface="Corbel"/>
                <a:cs typeface="Corbel"/>
              </a:rPr>
              <a:t> </a:t>
            </a:r>
            <a:r>
              <a:rPr sz="1600" b="1" dirty="0">
                <a:latin typeface="Corbel"/>
                <a:cs typeface="Corbel"/>
              </a:rPr>
              <a:t>время:</a:t>
            </a:r>
            <a:r>
              <a:rPr sz="1600" b="1" spc="-5" dirty="0">
                <a:latin typeface="Corbel"/>
                <a:cs typeface="Corbel"/>
              </a:rPr>
              <a:t> </a:t>
            </a:r>
            <a:r>
              <a:rPr sz="1600" b="1" spc="-10" dirty="0">
                <a:latin typeface="Corbel"/>
                <a:cs typeface="Corbel"/>
              </a:rPr>
              <a:t>10-</a:t>
            </a:r>
            <a:r>
              <a:rPr sz="1600" b="1" dirty="0">
                <a:latin typeface="Corbel"/>
                <a:cs typeface="Corbel"/>
              </a:rPr>
              <a:t>15</a:t>
            </a:r>
            <a:r>
              <a:rPr sz="1600" b="1" spc="-25" dirty="0">
                <a:latin typeface="Corbel"/>
                <a:cs typeface="Corbel"/>
              </a:rPr>
              <a:t> </a:t>
            </a:r>
            <a:r>
              <a:rPr sz="1600" b="1" spc="-20" dirty="0">
                <a:latin typeface="Corbel"/>
                <a:cs typeface="Corbel"/>
              </a:rPr>
              <a:t>минут</a:t>
            </a:r>
            <a:endParaRPr sz="1600">
              <a:latin typeface="Corbel"/>
              <a:cs typeface="Corbe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3319271" y="8115301"/>
            <a:ext cx="3145790" cy="280205"/>
          </a:xfrm>
          <a:prstGeom prst="rect">
            <a:avLst/>
          </a:prstGeom>
          <a:solidFill>
            <a:srgbClr val="F7F6DA"/>
          </a:solidFill>
          <a:ln w="9525">
            <a:solidFill>
              <a:srgbClr val="A6B727"/>
            </a:solidFill>
          </a:ln>
        </p:spPr>
        <p:txBody>
          <a:bodyPr vert="horz" wrap="square" lIns="0" tIns="33655" rIns="0" bIns="0" rtlCol="0">
            <a:spAutoFit/>
          </a:bodyPr>
          <a:lstStyle/>
          <a:p>
            <a:pPr marL="220979">
              <a:lnSpc>
                <a:spcPct val="100000"/>
              </a:lnSpc>
              <a:spcBef>
                <a:spcPts val="265"/>
              </a:spcBef>
            </a:pPr>
            <a:r>
              <a:rPr sz="1600" b="1" spc="-10" dirty="0">
                <a:latin typeface="Corbel"/>
                <a:cs typeface="Corbel"/>
              </a:rPr>
              <a:t>Примерное</a:t>
            </a:r>
            <a:r>
              <a:rPr sz="1600" b="1" spc="-30" dirty="0">
                <a:latin typeface="Corbel"/>
                <a:cs typeface="Corbel"/>
              </a:rPr>
              <a:t> </a:t>
            </a:r>
            <a:r>
              <a:rPr sz="1600" b="1" dirty="0">
                <a:latin typeface="Corbel"/>
                <a:cs typeface="Corbel"/>
              </a:rPr>
              <a:t>время:</a:t>
            </a:r>
            <a:r>
              <a:rPr sz="1600" b="1" spc="-5" dirty="0">
                <a:latin typeface="Corbel"/>
                <a:cs typeface="Corbel"/>
              </a:rPr>
              <a:t> </a:t>
            </a:r>
            <a:r>
              <a:rPr sz="1600" b="1" spc="-10" dirty="0">
                <a:latin typeface="Corbel"/>
                <a:cs typeface="Corbel"/>
              </a:rPr>
              <a:t>5-</a:t>
            </a:r>
            <a:r>
              <a:rPr sz="1600" b="1" dirty="0">
                <a:latin typeface="Corbel"/>
                <a:cs typeface="Corbel"/>
              </a:rPr>
              <a:t>10</a:t>
            </a:r>
            <a:r>
              <a:rPr sz="1600" b="1" spc="-15" dirty="0">
                <a:latin typeface="Corbel"/>
                <a:cs typeface="Corbel"/>
              </a:rPr>
              <a:t> </a:t>
            </a:r>
            <a:r>
              <a:rPr sz="1600" b="1" spc="-10" dirty="0">
                <a:latin typeface="Corbel"/>
                <a:cs typeface="Corbel"/>
              </a:rPr>
              <a:t>минут</a:t>
            </a:r>
            <a:endParaRPr sz="1600">
              <a:latin typeface="Corbel"/>
              <a:cs typeface="Corbel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511049" y="8188960"/>
            <a:ext cx="2009139" cy="230832"/>
          </a:xfrm>
          <a:prstGeom prst="rect">
            <a:avLst/>
          </a:prstGeom>
          <a:solidFill>
            <a:srgbClr val="FFFF00"/>
          </a:solidFill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750"/>
              </a:lnSpc>
            </a:pPr>
            <a:r>
              <a:rPr sz="1500" b="1" dirty="0">
                <a:latin typeface="Corbel"/>
                <a:cs typeface="Corbel"/>
              </a:rPr>
              <a:t>Проверка</a:t>
            </a:r>
            <a:r>
              <a:rPr sz="1500" b="1" spc="10" dirty="0">
                <a:latin typeface="Corbel"/>
                <a:cs typeface="Corbel"/>
              </a:rPr>
              <a:t> </a:t>
            </a:r>
            <a:r>
              <a:rPr sz="1500" b="1" spc="-10" dirty="0">
                <a:latin typeface="Corbel"/>
                <a:cs typeface="Corbel"/>
              </a:rPr>
              <a:t>грамотности:</a:t>
            </a:r>
            <a:endParaRPr sz="1500">
              <a:latin typeface="Corbel"/>
              <a:cs typeface="Corbel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498450" y="8477808"/>
            <a:ext cx="5334000" cy="106439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indent="-342900">
              <a:lnSpc>
                <a:spcPts val="1710"/>
              </a:lnSpc>
              <a:spcBef>
                <a:spcPts val="100"/>
              </a:spcBef>
              <a:buClr>
                <a:srgbClr val="A6B727"/>
              </a:buClr>
              <a:buSzPct val="80000"/>
              <a:buAutoNum type="arabicPeriod"/>
              <a:tabLst>
                <a:tab pos="354965" algn="l"/>
                <a:tab pos="355600" algn="l"/>
              </a:tabLst>
            </a:pPr>
            <a:r>
              <a:rPr sz="1500" spc="-20" dirty="0">
                <a:latin typeface="Corbel"/>
                <a:cs typeface="Corbel"/>
              </a:rPr>
              <a:t>Отметьте</a:t>
            </a:r>
            <a:r>
              <a:rPr sz="1500" spc="-15" dirty="0">
                <a:latin typeface="Corbel"/>
                <a:cs typeface="Corbel"/>
              </a:rPr>
              <a:t> </a:t>
            </a:r>
            <a:r>
              <a:rPr sz="1500" dirty="0">
                <a:latin typeface="Corbel"/>
                <a:cs typeface="Corbel"/>
              </a:rPr>
              <a:t>повторы, </a:t>
            </a:r>
            <a:r>
              <a:rPr sz="1500" spc="-10" dirty="0">
                <a:latin typeface="Corbel"/>
                <a:cs typeface="Corbel"/>
              </a:rPr>
              <a:t>проверьте</a:t>
            </a:r>
            <a:r>
              <a:rPr sz="1500" spc="15" dirty="0">
                <a:latin typeface="Corbel"/>
                <a:cs typeface="Corbel"/>
              </a:rPr>
              <a:t> </a:t>
            </a:r>
            <a:r>
              <a:rPr sz="1500" dirty="0">
                <a:latin typeface="Corbel"/>
                <a:cs typeface="Corbel"/>
              </a:rPr>
              <a:t>орфографию</a:t>
            </a:r>
            <a:r>
              <a:rPr sz="1500" spc="5" dirty="0">
                <a:latin typeface="Corbel"/>
                <a:cs typeface="Corbel"/>
              </a:rPr>
              <a:t> </a:t>
            </a:r>
            <a:r>
              <a:rPr sz="1500" dirty="0">
                <a:latin typeface="Corbel"/>
                <a:cs typeface="Corbel"/>
              </a:rPr>
              <a:t>и</a:t>
            </a:r>
            <a:r>
              <a:rPr sz="1500" spc="-10" dirty="0">
                <a:latin typeface="Corbel"/>
                <a:cs typeface="Corbel"/>
              </a:rPr>
              <a:t> пунктуацию,</a:t>
            </a:r>
            <a:endParaRPr sz="1500">
              <a:latin typeface="Corbel"/>
              <a:cs typeface="Corbel"/>
            </a:endParaRPr>
          </a:p>
          <a:p>
            <a:pPr marL="355600">
              <a:lnSpc>
                <a:spcPts val="1710"/>
              </a:lnSpc>
            </a:pPr>
            <a:r>
              <a:rPr sz="1500" dirty="0">
                <a:latin typeface="Corbel"/>
                <a:cs typeface="Corbel"/>
              </a:rPr>
              <a:t>построение</a:t>
            </a:r>
            <a:r>
              <a:rPr sz="1500" spc="-10" dirty="0">
                <a:latin typeface="Corbel"/>
                <a:cs typeface="Corbel"/>
              </a:rPr>
              <a:t> предложений.</a:t>
            </a:r>
            <a:endParaRPr sz="1500">
              <a:latin typeface="Corbel"/>
              <a:cs typeface="Corbel"/>
            </a:endParaRPr>
          </a:p>
          <a:p>
            <a:pPr marL="355600" indent="-342900">
              <a:lnSpc>
                <a:spcPct val="100000"/>
              </a:lnSpc>
              <a:spcBef>
                <a:spcPts val="615"/>
              </a:spcBef>
              <a:buClr>
                <a:srgbClr val="A6B727"/>
              </a:buClr>
              <a:buSzPct val="80000"/>
              <a:buAutoNum type="arabicPeriod" startAt="2"/>
              <a:tabLst>
                <a:tab pos="354965" algn="l"/>
                <a:tab pos="355600" algn="l"/>
              </a:tabLst>
            </a:pPr>
            <a:r>
              <a:rPr sz="1500" spc="-10" dirty="0">
                <a:latin typeface="Corbel"/>
                <a:cs typeface="Corbel"/>
              </a:rPr>
              <a:t>Подчеркните</a:t>
            </a:r>
            <a:r>
              <a:rPr sz="1500" spc="-25" dirty="0">
                <a:latin typeface="Corbel"/>
                <a:cs typeface="Corbel"/>
              </a:rPr>
              <a:t> </a:t>
            </a:r>
            <a:r>
              <a:rPr sz="1500" dirty="0">
                <a:latin typeface="Corbel"/>
                <a:cs typeface="Corbel"/>
              </a:rPr>
              <a:t>все</a:t>
            </a:r>
            <a:r>
              <a:rPr sz="1500" spc="-10" dirty="0">
                <a:latin typeface="Corbel"/>
                <a:cs typeface="Corbel"/>
              </a:rPr>
              <a:t> </a:t>
            </a:r>
            <a:r>
              <a:rPr sz="1500" dirty="0">
                <a:latin typeface="Corbel"/>
                <a:cs typeface="Corbel"/>
              </a:rPr>
              <a:t>слова,</a:t>
            </a:r>
            <a:r>
              <a:rPr sz="1500" spc="-5" dirty="0">
                <a:latin typeface="Corbel"/>
                <a:cs typeface="Corbel"/>
              </a:rPr>
              <a:t> </a:t>
            </a:r>
            <a:r>
              <a:rPr sz="1500" dirty="0">
                <a:latin typeface="Corbel"/>
                <a:cs typeface="Corbel"/>
              </a:rPr>
              <a:t>в</a:t>
            </a:r>
            <a:r>
              <a:rPr sz="1500" spc="-20" dirty="0">
                <a:latin typeface="Corbel"/>
                <a:cs typeface="Corbel"/>
              </a:rPr>
              <a:t> </a:t>
            </a:r>
            <a:r>
              <a:rPr sz="1500" dirty="0">
                <a:latin typeface="Corbel"/>
                <a:cs typeface="Corbel"/>
              </a:rPr>
              <a:t>написании</a:t>
            </a:r>
            <a:r>
              <a:rPr sz="1500" spc="35" dirty="0">
                <a:latin typeface="Corbel"/>
                <a:cs typeface="Corbel"/>
              </a:rPr>
              <a:t> </a:t>
            </a:r>
            <a:r>
              <a:rPr sz="1500" dirty="0">
                <a:latin typeface="Corbel"/>
                <a:cs typeface="Corbel"/>
              </a:rPr>
              <a:t>которых</a:t>
            </a:r>
            <a:r>
              <a:rPr sz="1500" spc="-20" dirty="0">
                <a:latin typeface="Corbel"/>
                <a:cs typeface="Corbel"/>
              </a:rPr>
              <a:t> </a:t>
            </a:r>
            <a:r>
              <a:rPr sz="1500" spc="-10" dirty="0">
                <a:latin typeface="Corbel"/>
                <a:cs typeface="Corbel"/>
              </a:rPr>
              <a:t>сомневаетесь.</a:t>
            </a:r>
            <a:endParaRPr sz="1500">
              <a:latin typeface="Corbel"/>
              <a:cs typeface="Corbel"/>
            </a:endParaRPr>
          </a:p>
          <a:p>
            <a:pPr marL="355600" indent="-342900">
              <a:lnSpc>
                <a:spcPct val="100000"/>
              </a:lnSpc>
              <a:spcBef>
                <a:spcPts val="620"/>
              </a:spcBef>
              <a:buClr>
                <a:srgbClr val="A6B727"/>
              </a:buClr>
              <a:buSzPct val="80000"/>
              <a:buAutoNum type="arabicPeriod" startAt="2"/>
              <a:tabLst>
                <a:tab pos="354965" algn="l"/>
                <a:tab pos="355600" algn="l"/>
              </a:tabLst>
            </a:pPr>
            <a:r>
              <a:rPr sz="1500" spc="-10" dirty="0">
                <a:latin typeface="Corbel"/>
                <a:cs typeface="Corbel"/>
              </a:rPr>
              <a:t>Проверьте</a:t>
            </a:r>
            <a:r>
              <a:rPr sz="1500" spc="-30" dirty="0">
                <a:latin typeface="Corbel"/>
                <a:cs typeface="Corbel"/>
              </a:rPr>
              <a:t> </a:t>
            </a:r>
            <a:r>
              <a:rPr sz="1500" dirty="0">
                <a:latin typeface="Corbel"/>
                <a:cs typeface="Corbel"/>
              </a:rPr>
              <a:t>их</a:t>
            </a:r>
            <a:r>
              <a:rPr sz="1500" spc="-10" dirty="0">
                <a:latin typeface="Corbel"/>
                <a:cs typeface="Corbel"/>
              </a:rPr>
              <a:t> </a:t>
            </a:r>
            <a:r>
              <a:rPr sz="1500" dirty="0">
                <a:latin typeface="Corbel"/>
                <a:cs typeface="Corbel"/>
              </a:rPr>
              <a:t>по</a:t>
            </a:r>
            <a:r>
              <a:rPr sz="1500" spc="-25" dirty="0">
                <a:latin typeface="Corbel"/>
                <a:cs typeface="Corbel"/>
              </a:rPr>
              <a:t> </a:t>
            </a:r>
            <a:r>
              <a:rPr sz="1500" dirty="0">
                <a:latin typeface="Corbel"/>
                <a:cs typeface="Corbel"/>
              </a:rPr>
              <a:t>орфографическому</a:t>
            </a:r>
            <a:r>
              <a:rPr sz="1500" spc="-5" dirty="0">
                <a:latin typeface="Corbel"/>
                <a:cs typeface="Corbel"/>
              </a:rPr>
              <a:t> </a:t>
            </a:r>
            <a:r>
              <a:rPr sz="1500" spc="-10" dirty="0">
                <a:latin typeface="Corbel"/>
                <a:cs typeface="Corbel"/>
              </a:rPr>
              <a:t>словарю.</a:t>
            </a:r>
            <a:endParaRPr sz="1500">
              <a:latin typeface="Corbel"/>
              <a:cs typeface="Corbe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612517" y="1089407"/>
            <a:ext cx="1677035" cy="47448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000" spc="-10" dirty="0"/>
              <a:t>Лайфхаки</a:t>
            </a:r>
            <a:endParaRPr sz="3000"/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46876" y="87732"/>
            <a:ext cx="1883143" cy="2116988"/>
          </a:xfrm>
          <a:prstGeom prst="rect">
            <a:avLst/>
          </a:prstGeom>
        </p:spPr>
      </p:pic>
      <p:sp>
        <p:nvSpPr>
          <p:cNvPr id="4" name="object 4"/>
          <p:cNvSpPr txBox="1"/>
          <p:nvPr/>
        </p:nvSpPr>
        <p:spPr>
          <a:xfrm>
            <a:off x="815136" y="2049527"/>
            <a:ext cx="5581650" cy="961802"/>
          </a:xfrm>
          <a:prstGeom prst="rect">
            <a:avLst/>
          </a:prstGeom>
        </p:spPr>
        <p:txBody>
          <a:bodyPr vert="horz" wrap="square" lIns="0" tIns="38100" rIns="0" bIns="0" rtlCol="0">
            <a:spAutoFit/>
          </a:bodyPr>
          <a:lstStyle/>
          <a:p>
            <a:pPr marL="12700" marR="5080">
              <a:lnSpc>
                <a:spcPts val="1620"/>
              </a:lnSpc>
              <a:spcBef>
                <a:spcPts val="300"/>
              </a:spcBef>
            </a:pPr>
            <a:r>
              <a:rPr sz="1500" dirty="0">
                <a:latin typeface="Corbel"/>
                <a:cs typeface="Corbel"/>
              </a:rPr>
              <a:t>В</a:t>
            </a:r>
            <a:r>
              <a:rPr sz="1500" spc="-90" dirty="0">
                <a:latin typeface="Corbel"/>
                <a:cs typeface="Corbel"/>
              </a:rPr>
              <a:t> </a:t>
            </a:r>
            <a:r>
              <a:rPr sz="1500" dirty="0">
                <a:latin typeface="Corbel"/>
                <a:cs typeface="Corbel"/>
              </a:rPr>
              <a:t>ОГЭ</a:t>
            </a:r>
            <a:r>
              <a:rPr sz="1500" spc="-20" dirty="0">
                <a:latin typeface="Corbel"/>
                <a:cs typeface="Corbel"/>
              </a:rPr>
              <a:t> </a:t>
            </a:r>
            <a:r>
              <a:rPr sz="1500" dirty="0">
                <a:latin typeface="Corbel"/>
                <a:cs typeface="Corbel"/>
              </a:rPr>
              <a:t>по</a:t>
            </a:r>
            <a:r>
              <a:rPr sz="1500" spc="-15" dirty="0">
                <a:latin typeface="Corbel"/>
                <a:cs typeface="Corbel"/>
              </a:rPr>
              <a:t> </a:t>
            </a:r>
            <a:r>
              <a:rPr sz="1500" dirty="0">
                <a:latin typeface="Corbel"/>
                <a:cs typeface="Corbel"/>
              </a:rPr>
              <a:t>русскому</a:t>
            </a:r>
            <a:r>
              <a:rPr sz="1500" spc="10" dirty="0">
                <a:latin typeface="Corbel"/>
                <a:cs typeface="Corbel"/>
              </a:rPr>
              <a:t> </a:t>
            </a:r>
            <a:r>
              <a:rPr sz="1500" dirty="0">
                <a:latin typeface="Corbel"/>
                <a:cs typeface="Corbel"/>
              </a:rPr>
              <a:t>языку</a:t>
            </a:r>
            <a:r>
              <a:rPr sz="1500" spc="10" dirty="0">
                <a:latin typeface="Corbel"/>
                <a:cs typeface="Corbel"/>
              </a:rPr>
              <a:t> </a:t>
            </a:r>
            <a:r>
              <a:rPr sz="1500" dirty="0">
                <a:latin typeface="Corbel"/>
                <a:cs typeface="Corbel"/>
              </a:rPr>
              <a:t>микротема</a:t>
            </a:r>
            <a:r>
              <a:rPr sz="1500" spc="5" dirty="0">
                <a:latin typeface="Corbel"/>
                <a:cs typeface="Corbel"/>
              </a:rPr>
              <a:t> </a:t>
            </a:r>
            <a:r>
              <a:rPr sz="1500" dirty="0">
                <a:latin typeface="Corbel"/>
                <a:cs typeface="Corbel"/>
              </a:rPr>
              <a:t>равна</a:t>
            </a:r>
            <a:r>
              <a:rPr sz="1500" spc="10" dirty="0">
                <a:latin typeface="Corbel"/>
                <a:cs typeface="Corbel"/>
              </a:rPr>
              <a:t> </a:t>
            </a:r>
            <a:r>
              <a:rPr sz="1500" spc="-20" dirty="0">
                <a:latin typeface="Corbel"/>
                <a:cs typeface="Corbel"/>
              </a:rPr>
              <a:t>абзацу.</a:t>
            </a:r>
            <a:r>
              <a:rPr sz="1500" spc="-55" dirty="0">
                <a:latin typeface="Corbel"/>
                <a:cs typeface="Corbel"/>
              </a:rPr>
              <a:t> </a:t>
            </a:r>
            <a:r>
              <a:rPr sz="1500" dirty="0">
                <a:latin typeface="Corbel"/>
                <a:cs typeface="Corbel"/>
              </a:rPr>
              <a:t>Обычно</a:t>
            </a:r>
            <a:r>
              <a:rPr sz="1500" spc="-5" dirty="0">
                <a:latin typeface="Corbel"/>
                <a:cs typeface="Corbel"/>
              </a:rPr>
              <a:t> </a:t>
            </a:r>
            <a:r>
              <a:rPr sz="1500" dirty="0">
                <a:latin typeface="Corbel"/>
                <a:cs typeface="Corbel"/>
              </a:rPr>
              <a:t>в</a:t>
            </a:r>
            <a:r>
              <a:rPr sz="1500" spc="-10" dirty="0">
                <a:latin typeface="Corbel"/>
                <a:cs typeface="Corbel"/>
              </a:rPr>
              <a:t> тексте </a:t>
            </a:r>
            <a:r>
              <a:rPr sz="1500" dirty="0">
                <a:latin typeface="Corbel"/>
                <a:cs typeface="Corbel"/>
              </a:rPr>
              <a:t>3</a:t>
            </a:r>
            <a:r>
              <a:rPr sz="1500" spc="-50" dirty="0">
                <a:latin typeface="Corbel"/>
                <a:cs typeface="Corbel"/>
              </a:rPr>
              <a:t> </a:t>
            </a:r>
            <a:r>
              <a:rPr sz="1500" spc="-10" dirty="0">
                <a:latin typeface="Corbel"/>
                <a:cs typeface="Corbel"/>
              </a:rPr>
              <a:t>абзаца.</a:t>
            </a:r>
            <a:r>
              <a:rPr sz="1500" spc="-90" dirty="0">
                <a:latin typeface="Corbel"/>
                <a:cs typeface="Corbel"/>
              </a:rPr>
              <a:t> </a:t>
            </a:r>
            <a:r>
              <a:rPr sz="1500" spc="-20" dirty="0">
                <a:latin typeface="Corbel"/>
                <a:cs typeface="Corbel"/>
              </a:rPr>
              <a:t>Текст</a:t>
            </a:r>
            <a:r>
              <a:rPr sz="1500" spc="5" dirty="0">
                <a:latin typeface="Corbel"/>
                <a:cs typeface="Corbel"/>
              </a:rPr>
              <a:t> </a:t>
            </a:r>
            <a:r>
              <a:rPr sz="1500" dirty="0">
                <a:latin typeface="Corbel"/>
                <a:cs typeface="Corbel"/>
              </a:rPr>
              <a:t>примерным</a:t>
            </a:r>
            <a:r>
              <a:rPr sz="1500" spc="20" dirty="0">
                <a:latin typeface="Corbel"/>
                <a:cs typeface="Corbel"/>
              </a:rPr>
              <a:t> </a:t>
            </a:r>
            <a:r>
              <a:rPr sz="1500" dirty="0">
                <a:latin typeface="Corbel"/>
                <a:cs typeface="Corbel"/>
              </a:rPr>
              <a:t>объемом</a:t>
            </a:r>
            <a:r>
              <a:rPr sz="1500" spc="-20" dirty="0">
                <a:latin typeface="Corbel"/>
                <a:cs typeface="Corbel"/>
              </a:rPr>
              <a:t> </a:t>
            </a:r>
            <a:r>
              <a:rPr sz="1500" dirty="0">
                <a:latin typeface="Corbel"/>
                <a:cs typeface="Corbel"/>
              </a:rPr>
              <a:t>200</a:t>
            </a:r>
            <a:r>
              <a:rPr sz="1500" spc="-25" dirty="0">
                <a:latin typeface="Corbel"/>
                <a:cs typeface="Corbel"/>
              </a:rPr>
              <a:t> </a:t>
            </a:r>
            <a:r>
              <a:rPr sz="1500" spc="-10" dirty="0">
                <a:latin typeface="Corbel"/>
                <a:cs typeface="Corbel"/>
              </a:rPr>
              <a:t>слов.</a:t>
            </a:r>
            <a:endParaRPr sz="1500">
              <a:latin typeface="Corbel"/>
              <a:cs typeface="Corbel"/>
            </a:endParaRPr>
          </a:p>
          <a:p>
            <a:pPr marL="12700" marR="871219">
              <a:lnSpc>
                <a:spcPts val="1620"/>
              </a:lnSpc>
              <a:spcBef>
                <a:spcPts val="805"/>
              </a:spcBef>
            </a:pPr>
            <a:r>
              <a:rPr sz="1500" dirty="0">
                <a:latin typeface="Corbel"/>
                <a:cs typeface="Corbel"/>
              </a:rPr>
              <a:t>Микротемы</a:t>
            </a:r>
            <a:r>
              <a:rPr sz="1500" spc="-10" dirty="0">
                <a:latin typeface="Corbel"/>
                <a:cs typeface="Corbel"/>
              </a:rPr>
              <a:t> </a:t>
            </a:r>
            <a:r>
              <a:rPr sz="1500" dirty="0">
                <a:latin typeface="Corbel"/>
                <a:cs typeface="Corbel"/>
              </a:rPr>
              <a:t>скрываются</a:t>
            </a:r>
            <a:r>
              <a:rPr sz="1500" spc="-5" dirty="0">
                <a:latin typeface="Corbel"/>
                <a:cs typeface="Corbel"/>
              </a:rPr>
              <a:t> </a:t>
            </a:r>
            <a:r>
              <a:rPr sz="1500" dirty="0">
                <a:latin typeface="Corbel"/>
                <a:cs typeface="Corbel"/>
              </a:rPr>
              <a:t>в</a:t>
            </a:r>
            <a:r>
              <a:rPr sz="1500" spc="-40" dirty="0">
                <a:latin typeface="Corbel"/>
                <a:cs typeface="Corbel"/>
              </a:rPr>
              <a:t> </a:t>
            </a:r>
            <a:r>
              <a:rPr sz="1500" dirty="0">
                <a:latin typeface="Corbel"/>
                <a:cs typeface="Corbel"/>
              </a:rPr>
              <a:t>первом</a:t>
            </a:r>
            <a:r>
              <a:rPr sz="1500" spc="-15" dirty="0">
                <a:latin typeface="Corbel"/>
                <a:cs typeface="Corbel"/>
              </a:rPr>
              <a:t> </a:t>
            </a:r>
            <a:r>
              <a:rPr sz="1500" dirty="0">
                <a:latin typeface="Corbel"/>
                <a:cs typeface="Corbel"/>
              </a:rPr>
              <a:t>или</a:t>
            </a:r>
            <a:r>
              <a:rPr sz="1500" spc="-15" dirty="0">
                <a:latin typeface="Corbel"/>
                <a:cs typeface="Corbel"/>
              </a:rPr>
              <a:t> </a:t>
            </a:r>
            <a:r>
              <a:rPr sz="1500" dirty="0">
                <a:latin typeface="Corbel"/>
                <a:cs typeface="Corbel"/>
              </a:rPr>
              <a:t>последнем</a:t>
            </a:r>
            <a:r>
              <a:rPr sz="1500" spc="-20" dirty="0">
                <a:latin typeface="Corbel"/>
                <a:cs typeface="Corbel"/>
              </a:rPr>
              <a:t> </a:t>
            </a:r>
            <a:r>
              <a:rPr sz="1500" spc="-10" dirty="0">
                <a:latin typeface="Corbel"/>
                <a:cs typeface="Corbel"/>
              </a:rPr>
              <a:t>абзаце предложения.</a:t>
            </a:r>
            <a:endParaRPr sz="1500">
              <a:latin typeface="Corbel"/>
              <a:cs typeface="Corbe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317754" y="3307842"/>
            <a:ext cx="6224270" cy="1504315"/>
          </a:xfrm>
          <a:custGeom>
            <a:avLst/>
            <a:gdLst/>
            <a:ahLst/>
            <a:cxnLst/>
            <a:rect l="l" t="t" r="r" b="b"/>
            <a:pathLst>
              <a:path w="6224270" h="1504314">
                <a:moveTo>
                  <a:pt x="0" y="1504187"/>
                </a:moveTo>
                <a:lnTo>
                  <a:pt x="6224016" y="1504187"/>
                </a:lnTo>
                <a:lnTo>
                  <a:pt x="6224016" y="0"/>
                </a:lnTo>
                <a:lnTo>
                  <a:pt x="0" y="0"/>
                </a:lnTo>
                <a:lnTo>
                  <a:pt x="0" y="1504187"/>
                </a:lnTo>
                <a:close/>
              </a:path>
            </a:pathLst>
          </a:custGeom>
          <a:ln w="38100">
            <a:solidFill>
              <a:srgbClr val="A6B727"/>
            </a:solidFill>
            <a:prstDash val="lg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422250" y="3287090"/>
            <a:ext cx="5874385" cy="134395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1620"/>
              </a:lnSpc>
              <a:spcBef>
                <a:spcPts val="100"/>
              </a:spcBef>
            </a:pPr>
            <a:r>
              <a:rPr sz="1500" dirty="0">
                <a:latin typeface="Corbel"/>
                <a:cs typeface="Corbel"/>
              </a:rPr>
              <a:t>Нам</a:t>
            </a:r>
            <a:r>
              <a:rPr sz="1500" spc="-30" dirty="0">
                <a:latin typeface="Corbel"/>
                <a:cs typeface="Corbel"/>
              </a:rPr>
              <a:t> </a:t>
            </a:r>
            <a:r>
              <a:rPr sz="1500" dirty="0">
                <a:latin typeface="Corbel"/>
                <a:cs typeface="Corbel"/>
              </a:rPr>
              <a:t>лишь</a:t>
            </a:r>
            <a:r>
              <a:rPr sz="1500" spc="-25" dirty="0">
                <a:latin typeface="Corbel"/>
                <a:cs typeface="Corbel"/>
              </a:rPr>
              <a:t> </a:t>
            </a:r>
            <a:r>
              <a:rPr sz="1500" spc="-10" dirty="0">
                <a:latin typeface="Corbel"/>
                <a:cs typeface="Corbel"/>
              </a:rPr>
              <a:t>кажется</a:t>
            </a:r>
            <a:r>
              <a:rPr sz="1500" spc="-15" dirty="0">
                <a:latin typeface="Corbel"/>
                <a:cs typeface="Corbel"/>
              </a:rPr>
              <a:t> </a:t>
            </a:r>
            <a:r>
              <a:rPr sz="1500" dirty="0">
                <a:latin typeface="Corbel"/>
                <a:cs typeface="Corbel"/>
              </a:rPr>
              <a:t>что,</a:t>
            </a:r>
            <a:r>
              <a:rPr sz="1500" spc="-20" dirty="0">
                <a:latin typeface="Corbel"/>
                <a:cs typeface="Corbel"/>
              </a:rPr>
              <a:t> </a:t>
            </a:r>
            <a:r>
              <a:rPr sz="1500" spc="-25" dirty="0">
                <a:latin typeface="Corbel"/>
                <a:cs typeface="Corbel"/>
              </a:rPr>
              <a:t>когда</a:t>
            </a:r>
            <a:r>
              <a:rPr sz="1500" spc="-20" dirty="0">
                <a:latin typeface="Corbel"/>
                <a:cs typeface="Corbel"/>
              </a:rPr>
              <a:t> </a:t>
            </a:r>
            <a:r>
              <a:rPr sz="1500" dirty="0">
                <a:latin typeface="Corbel"/>
                <a:cs typeface="Corbel"/>
              </a:rPr>
              <a:t>с</a:t>
            </a:r>
            <a:r>
              <a:rPr sz="1500" spc="-25" dirty="0">
                <a:latin typeface="Corbel"/>
                <a:cs typeface="Corbel"/>
              </a:rPr>
              <a:t> </a:t>
            </a:r>
            <a:r>
              <a:rPr sz="1500" dirty="0">
                <a:latin typeface="Corbel"/>
                <a:cs typeface="Corbel"/>
              </a:rPr>
              <a:t>нами что-то</a:t>
            </a:r>
            <a:r>
              <a:rPr sz="1500" spc="-35" dirty="0">
                <a:latin typeface="Corbel"/>
                <a:cs typeface="Corbel"/>
              </a:rPr>
              <a:t> </a:t>
            </a:r>
            <a:r>
              <a:rPr sz="1500" dirty="0">
                <a:latin typeface="Corbel"/>
                <a:cs typeface="Corbel"/>
              </a:rPr>
              <a:t>случается,</a:t>
            </a:r>
            <a:r>
              <a:rPr sz="1500" spc="5" dirty="0">
                <a:latin typeface="Corbel"/>
                <a:cs typeface="Corbel"/>
              </a:rPr>
              <a:t> </a:t>
            </a:r>
            <a:r>
              <a:rPr sz="1500" dirty="0">
                <a:latin typeface="Corbel"/>
                <a:cs typeface="Corbel"/>
              </a:rPr>
              <a:t>-</a:t>
            </a:r>
            <a:r>
              <a:rPr sz="1500" spc="-15" dirty="0">
                <a:latin typeface="Corbel"/>
                <a:cs typeface="Corbel"/>
              </a:rPr>
              <a:t> </a:t>
            </a:r>
            <a:r>
              <a:rPr sz="1500" dirty="0">
                <a:latin typeface="Corbel"/>
                <a:cs typeface="Corbel"/>
              </a:rPr>
              <a:t>это</a:t>
            </a:r>
            <a:r>
              <a:rPr sz="1500" spc="-25" dirty="0">
                <a:latin typeface="Corbel"/>
                <a:cs typeface="Corbel"/>
              </a:rPr>
              <a:t> </a:t>
            </a:r>
            <a:r>
              <a:rPr sz="1500" spc="-10" dirty="0">
                <a:latin typeface="Corbel"/>
                <a:cs typeface="Corbel"/>
              </a:rPr>
              <a:t>уникальное</a:t>
            </a:r>
            <a:endParaRPr sz="1500">
              <a:latin typeface="Corbel"/>
              <a:cs typeface="Corbel"/>
            </a:endParaRPr>
          </a:p>
          <a:p>
            <a:pPr marL="12700" marR="257175">
              <a:lnSpc>
                <a:spcPts val="1440"/>
              </a:lnSpc>
              <a:spcBef>
                <a:spcPts val="170"/>
              </a:spcBef>
            </a:pPr>
            <a:r>
              <a:rPr sz="1500" dirty="0">
                <a:latin typeface="Corbel"/>
                <a:cs typeface="Corbel"/>
              </a:rPr>
              <a:t>явление,</a:t>
            </a:r>
            <a:r>
              <a:rPr sz="1500" spc="-10" dirty="0">
                <a:latin typeface="Corbel"/>
                <a:cs typeface="Corbel"/>
              </a:rPr>
              <a:t> </a:t>
            </a:r>
            <a:r>
              <a:rPr sz="1500" dirty="0">
                <a:latin typeface="Corbel"/>
                <a:cs typeface="Corbel"/>
              </a:rPr>
              <a:t>единственное</a:t>
            </a:r>
            <a:r>
              <a:rPr sz="1500" spc="15" dirty="0">
                <a:latin typeface="Corbel"/>
                <a:cs typeface="Corbel"/>
              </a:rPr>
              <a:t> </a:t>
            </a:r>
            <a:r>
              <a:rPr sz="1500" dirty="0">
                <a:latin typeface="Corbel"/>
                <a:cs typeface="Corbel"/>
              </a:rPr>
              <a:t>в</a:t>
            </a:r>
            <a:r>
              <a:rPr sz="1500" spc="-25" dirty="0">
                <a:latin typeface="Corbel"/>
                <a:cs typeface="Corbel"/>
              </a:rPr>
              <a:t> </a:t>
            </a:r>
            <a:r>
              <a:rPr sz="1500" dirty="0">
                <a:latin typeface="Corbel"/>
                <a:cs typeface="Corbel"/>
              </a:rPr>
              <a:t>своем</a:t>
            </a:r>
            <a:r>
              <a:rPr sz="1500" spc="-30" dirty="0">
                <a:latin typeface="Corbel"/>
                <a:cs typeface="Corbel"/>
              </a:rPr>
              <a:t> </a:t>
            </a:r>
            <a:r>
              <a:rPr sz="1500" dirty="0">
                <a:latin typeface="Corbel"/>
                <a:cs typeface="Corbel"/>
              </a:rPr>
              <a:t>роде.</a:t>
            </a:r>
            <a:r>
              <a:rPr sz="1500" spc="-35" dirty="0">
                <a:latin typeface="Corbel"/>
                <a:cs typeface="Corbel"/>
              </a:rPr>
              <a:t> </a:t>
            </a:r>
            <a:r>
              <a:rPr sz="1500" dirty="0">
                <a:latin typeface="Corbel"/>
                <a:cs typeface="Corbel"/>
              </a:rPr>
              <a:t>На</a:t>
            </a:r>
            <a:r>
              <a:rPr sz="1500" spc="-30" dirty="0">
                <a:latin typeface="Corbel"/>
                <a:cs typeface="Corbel"/>
              </a:rPr>
              <a:t> </a:t>
            </a:r>
            <a:r>
              <a:rPr sz="1500" dirty="0">
                <a:latin typeface="Corbel"/>
                <a:cs typeface="Corbel"/>
              </a:rPr>
              <a:t>самом</a:t>
            </a:r>
            <a:r>
              <a:rPr sz="1500" spc="-30" dirty="0">
                <a:latin typeface="Corbel"/>
                <a:cs typeface="Corbel"/>
              </a:rPr>
              <a:t> </a:t>
            </a:r>
            <a:r>
              <a:rPr sz="1500" dirty="0">
                <a:latin typeface="Corbel"/>
                <a:cs typeface="Corbel"/>
              </a:rPr>
              <a:t>деле</a:t>
            </a:r>
            <a:r>
              <a:rPr sz="1500" spc="-45" dirty="0">
                <a:latin typeface="Corbel"/>
                <a:cs typeface="Corbel"/>
              </a:rPr>
              <a:t> </a:t>
            </a:r>
            <a:r>
              <a:rPr sz="1500" dirty="0">
                <a:latin typeface="Corbel"/>
                <a:cs typeface="Corbel"/>
              </a:rPr>
              <a:t>нет</a:t>
            </a:r>
            <a:r>
              <a:rPr sz="1500" spc="5" dirty="0">
                <a:latin typeface="Corbel"/>
                <a:cs typeface="Corbel"/>
              </a:rPr>
              <a:t> </a:t>
            </a:r>
            <a:r>
              <a:rPr sz="1500" b="1" dirty="0">
                <a:latin typeface="Corbel"/>
                <a:cs typeface="Corbel"/>
              </a:rPr>
              <a:t>ни</a:t>
            </a:r>
            <a:r>
              <a:rPr sz="1500" b="1" spc="-25" dirty="0">
                <a:latin typeface="Corbel"/>
                <a:cs typeface="Corbel"/>
              </a:rPr>
              <a:t> </a:t>
            </a:r>
            <a:r>
              <a:rPr sz="1500" b="1" spc="-10" dirty="0">
                <a:latin typeface="Corbel"/>
                <a:cs typeface="Corbel"/>
              </a:rPr>
              <a:t>одной </a:t>
            </a:r>
            <a:r>
              <a:rPr sz="1500" b="1" dirty="0">
                <a:latin typeface="Corbel"/>
                <a:cs typeface="Corbel"/>
              </a:rPr>
              <a:t>проблемы,</a:t>
            </a:r>
            <a:r>
              <a:rPr sz="1500" b="1" spc="-30" dirty="0">
                <a:latin typeface="Corbel"/>
                <a:cs typeface="Corbel"/>
              </a:rPr>
              <a:t> </a:t>
            </a:r>
            <a:r>
              <a:rPr sz="1500" b="1" dirty="0">
                <a:latin typeface="Corbel"/>
                <a:cs typeface="Corbel"/>
              </a:rPr>
              <a:t>которая</a:t>
            </a:r>
            <a:r>
              <a:rPr sz="1500" b="1" spc="-15" dirty="0">
                <a:latin typeface="Corbel"/>
                <a:cs typeface="Corbel"/>
              </a:rPr>
              <a:t> </a:t>
            </a:r>
            <a:r>
              <a:rPr sz="1500" b="1" dirty="0">
                <a:latin typeface="Corbel"/>
                <a:cs typeface="Corbel"/>
              </a:rPr>
              <a:t>уже не</a:t>
            </a:r>
            <a:r>
              <a:rPr sz="1500" b="1" spc="-20" dirty="0">
                <a:latin typeface="Corbel"/>
                <a:cs typeface="Corbel"/>
              </a:rPr>
              <a:t> </a:t>
            </a:r>
            <a:r>
              <a:rPr sz="1500" b="1" dirty="0">
                <a:latin typeface="Corbel"/>
                <a:cs typeface="Corbel"/>
              </a:rPr>
              <a:t>была</a:t>
            </a:r>
            <a:r>
              <a:rPr sz="1500" b="1" spc="-5" dirty="0">
                <a:latin typeface="Corbel"/>
                <a:cs typeface="Corbel"/>
              </a:rPr>
              <a:t> </a:t>
            </a:r>
            <a:r>
              <a:rPr sz="1500" b="1" dirty="0">
                <a:latin typeface="Corbel"/>
                <a:cs typeface="Corbel"/>
              </a:rPr>
              <a:t>отражена</a:t>
            </a:r>
            <a:r>
              <a:rPr sz="1500" b="1" spc="-20" dirty="0">
                <a:latin typeface="Corbel"/>
                <a:cs typeface="Corbel"/>
              </a:rPr>
              <a:t> </a:t>
            </a:r>
            <a:r>
              <a:rPr sz="1500" b="1" dirty="0">
                <a:latin typeface="Corbel"/>
                <a:cs typeface="Corbel"/>
              </a:rPr>
              <a:t>в</a:t>
            </a:r>
            <a:r>
              <a:rPr sz="1500" b="1" spc="-10" dirty="0">
                <a:latin typeface="Corbel"/>
                <a:cs typeface="Corbel"/>
              </a:rPr>
              <a:t> </a:t>
            </a:r>
            <a:r>
              <a:rPr sz="1500" b="1" dirty="0">
                <a:latin typeface="Corbel"/>
                <a:cs typeface="Corbel"/>
              </a:rPr>
              <a:t>мировой</a:t>
            </a:r>
            <a:r>
              <a:rPr sz="1500" b="1" spc="-15" dirty="0">
                <a:latin typeface="Corbel"/>
                <a:cs typeface="Corbel"/>
              </a:rPr>
              <a:t> </a:t>
            </a:r>
            <a:r>
              <a:rPr sz="1500" b="1" spc="-10" dirty="0">
                <a:latin typeface="Corbel"/>
                <a:cs typeface="Corbel"/>
              </a:rPr>
              <a:t>литерат</a:t>
            </a:r>
            <a:r>
              <a:rPr sz="1500" spc="-10" dirty="0">
                <a:latin typeface="Corbel"/>
                <a:cs typeface="Corbel"/>
              </a:rPr>
              <a:t>уре.</a:t>
            </a:r>
            <a:endParaRPr sz="1500">
              <a:latin typeface="Corbel"/>
              <a:cs typeface="Corbel"/>
            </a:endParaRPr>
          </a:p>
          <a:p>
            <a:pPr marL="12700" marR="5080">
              <a:lnSpc>
                <a:spcPct val="80000"/>
              </a:lnSpc>
              <a:spcBef>
                <a:spcPts val="10"/>
              </a:spcBef>
            </a:pPr>
            <a:r>
              <a:rPr sz="1500" dirty="0">
                <a:latin typeface="Corbel"/>
                <a:cs typeface="Corbel"/>
              </a:rPr>
              <a:t>Любовь,</a:t>
            </a:r>
            <a:r>
              <a:rPr sz="1500" spc="-20" dirty="0">
                <a:latin typeface="Corbel"/>
                <a:cs typeface="Corbel"/>
              </a:rPr>
              <a:t> </a:t>
            </a:r>
            <a:r>
              <a:rPr sz="1500" dirty="0">
                <a:latin typeface="Corbel"/>
                <a:cs typeface="Corbel"/>
              </a:rPr>
              <a:t>верность,</a:t>
            </a:r>
            <a:r>
              <a:rPr sz="1500" spc="15" dirty="0">
                <a:latin typeface="Corbel"/>
                <a:cs typeface="Corbel"/>
              </a:rPr>
              <a:t> </a:t>
            </a:r>
            <a:r>
              <a:rPr sz="1500" dirty="0">
                <a:latin typeface="Corbel"/>
                <a:cs typeface="Corbel"/>
              </a:rPr>
              <a:t>ревность, измена,</a:t>
            </a:r>
            <a:r>
              <a:rPr sz="1500" spc="10" dirty="0">
                <a:latin typeface="Corbel"/>
                <a:cs typeface="Corbel"/>
              </a:rPr>
              <a:t> </a:t>
            </a:r>
            <a:r>
              <a:rPr sz="1500" dirty="0">
                <a:latin typeface="Corbel"/>
                <a:cs typeface="Corbel"/>
              </a:rPr>
              <a:t>трусость,</a:t>
            </a:r>
            <a:r>
              <a:rPr sz="1500" spc="-5" dirty="0">
                <a:latin typeface="Corbel"/>
                <a:cs typeface="Corbel"/>
              </a:rPr>
              <a:t> </a:t>
            </a:r>
            <a:r>
              <a:rPr sz="1500" dirty="0">
                <a:latin typeface="Corbel"/>
                <a:cs typeface="Corbel"/>
              </a:rPr>
              <a:t>поиски</a:t>
            </a:r>
            <a:r>
              <a:rPr sz="1500" spc="-15" dirty="0">
                <a:latin typeface="Corbel"/>
                <a:cs typeface="Corbel"/>
              </a:rPr>
              <a:t> </a:t>
            </a:r>
            <a:r>
              <a:rPr sz="1500" dirty="0">
                <a:latin typeface="Corbel"/>
                <a:cs typeface="Corbel"/>
              </a:rPr>
              <a:t>смысла</a:t>
            </a:r>
            <a:r>
              <a:rPr sz="1500" spc="-10" dirty="0">
                <a:latin typeface="Corbel"/>
                <a:cs typeface="Corbel"/>
              </a:rPr>
              <a:t> </a:t>
            </a:r>
            <a:r>
              <a:rPr sz="1500" dirty="0">
                <a:latin typeface="Corbel"/>
                <a:cs typeface="Corbel"/>
              </a:rPr>
              <a:t>жизни</a:t>
            </a:r>
            <a:r>
              <a:rPr sz="1500" spc="25" dirty="0">
                <a:latin typeface="Corbel"/>
                <a:cs typeface="Corbel"/>
              </a:rPr>
              <a:t> </a:t>
            </a:r>
            <a:r>
              <a:rPr sz="1500" spc="-50" dirty="0">
                <a:latin typeface="Corbel"/>
                <a:cs typeface="Corbel"/>
              </a:rPr>
              <a:t>– </a:t>
            </a:r>
            <a:r>
              <a:rPr sz="1500" dirty="0">
                <a:latin typeface="Corbel"/>
                <a:cs typeface="Corbel"/>
              </a:rPr>
              <a:t>все</a:t>
            </a:r>
            <a:r>
              <a:rPr sz="1500" spc="-10" dirty="0">
                <a:latin typeface="Corbel"/>
                <a:cs typeface="Corbel"/>
              </a:rPr>
              <a:t> </a:t>
            </a:r>
            <a:r>
              <a:rPr sz="1500" dirty="0">
                <a:latin typeface="Corbel"/>
                <a:cs typeface="Corbel"/>
              </a:rPr>
              <a:t>это</a:t>
            </a:r>
            <a:r>
              <a:rPr sz="1500" spc="-15" dirty="0">
                <a:latin typeface="Corbel"/>
                <a:cs typeface="Corbel"/>
              </a:rPr>
              <a:t> </a:t>
            </a:r>
            <a:r>
              <a:rPr sz="1500" dirty="0">
                <a:latin typeface="Corbel"/>
                <a:cs typeface="Corbel"/>
              </a:rPr>
              <a:t>уже</a:t>
            </a:r>
            <a:r>
              <a:rPr sz="1500" spc="5" dirty="0">
                <a:latin typeface="Corbel"/>
                <a:cs typeface="Corbel"/>
              </a:rPr>
              <a:t> </a:t>
            </a:r>
            <a:r>
              <a:rPr sz="1500" spc="-35" dirty="0">
                <a:latin typeface="Corbel"/>
                <a:cs typeface="Corbel"/>
              </a:rPr>
              <a:t>когда-</a:t>
            </a:r>
            <a:r>
              <a:rPr sz="1500" dirty="0">
                <a:latin typeface="Corbel"/>
                <a:cs typeface="Corbel"/>
              </a:rPr>
              <a:t>то</a:t>
            </a:r>
            <a:r>
              <a:rPr sz="1500" spc="-15" dirty="0">
                <a:latin typeface="Corbel"/>
                <a:cs typeface="Corbel"/>
              </a:rPr>
              <a:t> </a:t>
            </a:r>
            <a:r>
              <a:rPr sz="1500" spc="-10" dirty="0">
                <a:latin typeface="Corbel"/>
                <a:cs typeface="Corbel"/>
              </a:rPr>
              <a:t>кем-</a:t>
            </a:r>
            <a:r>
              <a:rPr sz="1500" dirty="0">
                <a:latin typeface="Corbel"/>
                <a:cs typeface="Corbel"/>
              </a:rPr>
              <a:t>то</a:t>
            </a:r>
            <a:r>
              <a:rPr sz="1500" spc="-5" dirty="0">
                <a:latin typeface="Corbel"/>
                <a:cs typeface="Corbel"/>
              </a:rPr>
              <a:t> </a:t>
            </a:r>
            <a:r>
              <a:rPr sz="1500" dirty="0">
                <a:latin typeface="Corbel"/>
                <a:cs typeface="Corbel"/>
              </a:rPr>
              <a:t>было</a:t>
            </a:r>
            <a:r>
              <a:rPr sz="1500" spc="-15" dirty="0">
                <a:latin typeface="Corbel"/>
                <a:cs typeface="Corbel"/>
              </a:rPr>
              <a:t> </a:t>
            </a:r>
            <a:r>
              <a:rPr sz="1500" dirty="0">
                <a:latin typeface="Corbel"/>
                <a:cs typeface="Corbel"/>
              </a:rPr>
              <a:t>пережито,</a:t>
            </a:r>
            <a:r>
              <a:rPr sz="1500" spc="15" dirty="0">
                <a:latin typeface="Corbel"/>
                <a:cs typeface="Corbel"/>
              </a:rPr>
              <a:t> </a:t>
            </a:r>
            <a:r>
              <a:rPr sz="1500" dirty="0">
                <a:latin typeface="Corbel"/>
                <a:cs typeface="Corbel"/>
              </a:rPr>
              <a:t>передумано,</a:t>
            </a:r>
            <a:r>
              <a:rPr sz="1500" spc="45" dirty="0">
                <a:latin typeface="Corbel"/>
                <a:cs typeface="Corbel"/>
              </a:rPr>
              <a:t> </a:t>
            </a:r>
            <a:r>
              <a:rPr sz="1500" spc="-10" dirty="0">
                <a:latin typeface="Corbel"/>
                <a:cs typeface="Corbel"/>
              </a:rPr>
              <a:t>найдены</a:t>
            </a:r>
            <a:endParaRPr sz="1500">
              <a:latin typeface="Corbel"/>
              <a:cs typeface="Corbel"/>
            </a:endParaRPr>
          </a:p>
          <a:p>
            <a:pPr marL="12700">
              <a:lnSpc>
                <a:spcPts val="1260"/>
              </a:lnSpc>
            </a:pPr>
            <a:r>
              <a:rPr sz="1500" dirty="0">
                <a:latin typeface="Corbel"/>
                <a:cs typeface="Corbel"/>
              </a:rPr>
              <a:t>причины,</a:t>
            </a:r>
            <a:r>
              <a:rPr sz="1500" spc="-20" dirty="0">
                <a:latin typeface="Corbel"/>
                <a:cs typeface="Corbel"/>
              </a:rPr>
              <a:t> </a:t>
            </a:r>
            <a:r>
              <a:rPr sz="1500" dirty="0">
                <a:latin typeface="Corbel"/>
                <a:cs typeface="Corbel"/>
              </a:rPr>
              <a:t>ответы</a:t>
            </a:r>
            <a:r>
              <a:rPr sz="1500" spc="-10" dirty="0">
                <a:latin typeface="Corbel"/>
                <a:cs typeface="Corbel"/>
              </a:rPr>
              <a:t> запечатлены </a:t>
            </a:r>
            <a:r>
              <a:rPr sz="1500" dirty="0">
                <a:latin typeface="Corbel"/>
                <a:cs typeface="Corbel"/>
              </a:rPr>
              <a:t>на</a:t>
            </a:r>
            <a:r>
              <a:rPr sz="1500" spc="-25" dirty="0">
                <a:latin typeface="Corbel"/>
                <a:cs typeface="Corbel"/>
              </a:rPr>
              <a:t> </a:t>
            </a:r>
            <a:r>
              <a:rPr sz="1500" dirty="0">
                <a:latin typeface="Corbel"/>
                <a:cs typeface="Corbel"/>
              </a:rPr>
              <a:t>страницах</a:t>
            </a:r>
            <a:r>
              <a:rPr sz="1500" spc="5" dirty="0">
                <a:latin typeface="Corbel"/>
                <a:cs typeface="Corbel"/>
              </a:rPr>
              <a:t> </a:t>
            </a:r>
            <a:r>
              <a:rPr sz="1500" spc="-10" dirty="0">
                <a:latin typeface="Corbel"/>
                <a:cs typeface="Corbel"/>
              </a:rPr>
              <a:t>художественной</a:t>
            </a:r>
            <a:endParaRPr sz="1500">
              <a:latin typeface="Corbel"/>
              <a:cs typeface="Corbel"/>
            </a:endParaRPr>
          </a:p>
          <a:p>
            <a:pPr marL="12700">
              <a:lnSpc>
                <a:spcPts val="1620"/>
              </a:lnSpc>
            </a:pPr>
            <a:r>
              <a:rPr sz="1500" dirty="0">
                <a:latin typeface="Corbel"/>
                <a:cs typeface="Corbel"/>
              </a:rPr>
              <a:t>литературы.</a:t>
            </a:r>
            <a:r>
              <a:rPr sz="1500" spc="-35" dirty="0">
                <a:latin typeface="Corbel"/>
                <a:cs typeface="Corbel"/>
              </a:rPr>
              <a:t> </a:t>
            </a:r>
            <a:r>
              <a:rPr sz="1500" dirty="0">
                <a:latin typeface="Corbel"/>
                <a:cs typeface="Corbel"/>
              </a:rPr>
              <a:t>Дело</a:t>
            </a:r>
            <a:r>
              <a:rPr sz="1500" spc="-25" dirty="0">
                <a:latin typeface="Corbel"/>
                <a:cs typeface="Corbel"/>
              </a:rPr>
              <a:t> </a:t>
            </a:r>
            <a:r>
              <a:rPr sz="1500" dirty="0">
                <a:latin typeface="Corbel"/>
                <a:cs typeface="Corbel"/>
              </a:rPr>
              <a:t>за</a:t>
            </a:r>
            <a:r>
              <a:rPr sz="1500" spc="-15" dirty="0">
                <a:latin typeface="Corbel"/>
                <a:cs typeface="Corbel"/>
              </a:rPr>
              <a:t> </a:t>
            </a:r>
            <a:r>
              <a:rPr sz="1500" dirty="0">
                <a:latin typeface="Corbel"/>
                <a:cs typeface="Corbel"/>
              </a:rPr>
              <a:t>малым:</a:t>
            </a:r>
            <a:r>
              <a:rPr sz="1500" spc="-10" dirty="0">
                <a:latin typeface="Corbel"/>
                <a:cs typeface="Corbel"/>
              </a:rPr>
              <a:t> </a:t>
            </a:r>
            <a:r>
              <a:rPr sz="1500" dirty="0">
                <a:latin typeface="Corbel"/>
                <a:cs typeface="Corbel"/>
              </a:rPr>
              <a:t>бери</a:t>
            </a:r>
            <a:r>
              <a:rPr sz="1500" spc="-10" dirty="0">
                <a:latin typeface="Corbel"/>
                <a:cs typeface="Corbel"/>
              </a:rPr>
              <a:t> </a:t>
            </a:r>
            <a:r>
              <a:rPr sz="1500" dirty="0">
                <a:latin typeface="Corbel"/>
                <a:cs typeface="Corbel"/>
              </a:rPr>
              <a:t>и</a:t>
            </a:r>
            <a:r>
              <a:rPr sz="1500" spc="-15" dirty="0">
                <a:latin typeface="Corbel"/>
                <a:cs typeface="Corbel"/>
              </a:rPr>
              <a:t> </a:t>
            </a:r>
            <a:r>
              <a:rPr sz="1500" dirty="0">
                <a:latin typeface="Corbel"/>
                <a:cs typeface="Corbel"/>
              </a:rPr>
              <a:t>читай</a:t>
            </a:r>
            <a:r>
              <a:rPr sz="1500" spc="-10" dirty="0">
                <a:latin typeface="Corbel"/>
                <a:cs typeface="Corbel"/>
              </a:rPr>
              <a:t> </a:t>
            </a:r>
            <a:r>
              <a:rPr sz="1500" dirty="0">
                <a:latin typeface="Corbel"/>
                <a:cs typeface="Corbel"/>
              </a:rPr>
              <a:t>и</a:t>
            </a:r>
            <a:r>
              <a:rPr sz="1500" spc="5" dirty="0">
                <a:latin typeface="Corbel"/>
                <a:cs typeface="Corbel"/>
              </a:rPr>
              <a:t> </a:t>
            </a:r>
            <a:r>
              <a:rPr sz="1500" b="1" dirty="0">
                <a:latin typeface="Corbel"/>
                <a:cs typeface="Corbel"/>
              </a:rPr>
              <a:t>всё</a:t>
            </a:r>
            <a:r>
              <a:rPr sz="1500" b="1" spc="-5" dirty="0">
                <a:latin typeface="Corbel"/>
                <a:cs typeface="Corbel"/>
              </a:rPr>
              <a:t> </a:t>
            </a:r>
            <a:r>
              <a:rPr sz="1500" b="1" dirty="0">
                <a:latin typeface="Corbel"/>
                <a:cs typeface="Corbel"/>
              </a:rPr>
              <a:t>найдешь</a:t>
            </a:r>
            <a:r>
              <a:rPr sz="1500" b="1" spc="-15" dirty="0">
                <a:latin typeface="Corbel"/>
                <a:cs typeface="Corbel"/>
              </a:rPr>
              <a:t> </a:t>
            </a:r>
            <a:r>
              <a:rPr sz="1500" b="1" dirty="0">
                <a:latin typeface="Corbel"/>
                <a:cs typeface="Corbel"/>
              </a:rPr>
              <a:t>в</a:t>
            </a:r>
            <a:r>
              <a:rPr sz="1500" b="1" spc="-15" dirty="0">
                <a:latin typeface="Corbel"/>
                <a:cs typeface="Corbel"/>
              </a:rPr>
              <a:t> </a:t>
            </a:r>
            <a:r>
              <a:rPr sz="1500" b="1" spc="-10" dirty="0">
                <a:latin typeface="Corbel"/>
                <a:cs typeface="Corbel"/>
              </a:rPr>
              <a:t>книге.</a:t>
            </a:r>
            <a:endParaRPr sz="1500">
              <a:latin typeface="Corbel"/>
              <a:cs typeface="Corbe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770637" y="5093920"/>
            <a:ext cx="5349875" cy="2436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500" dirty="0">
                <a:latin typeface="Corbel"/>
                <a:cs typeface="Corbel"/>
              </a:rPr>
              <a:t>Можно</a:t>
            </a:r>
            <a:r>
              <a:rPr sz="1500" spc="-60" dirty="0">
                <a:latin typeface="Corbel"/>
                <a:cs typeface="Corbel"/>
              </a:rPr>
              <a:t> </a:t>
            </a:r>
            <a:r>
              <a:rPr sz="1500" dirty="0">
                <a:latin typeface="Corbel"/>
                <a:cs typeface="Corbel"/>
              </a:rPr>
              <a:t>не</a:t>
            </a:r>
            <a:r>
              <a:rPr sz="1500" spc="-35" dirty="0">
                <a:latin typeface="Corbel"/>
                <a:cs typeface="Corbel"/>
              </a:rPr>
              <a:t> </a:t>
            </a:r>
            <a:r>
              <a:rPr sz="1500" dirty="0">
                <a:latin typeface="Corbel"/>
                <a:cs typeface="Corbel"/>
              </a:rPr>
              <a:t>записывать</a:t>
            </a:r>
            <a:r>
              <a:rPr sz="1500" spc="-15" dirty="0">
                <a:latin typeface="Corbel"/>
                <a:cs typeface="Corbel"/>
              </a:rPr>
              <a:t> </a:t>
            </a:r>
            <a:r>
              <a:rPr sz="1500" spc="-10" dirty="0">
                <a:latin typeface="Corbel"/>
                <a:cs typeface="Corbel"/>
              </a:rPr>
              <a:t>вводные</a:t>
            </a:r>
            <a:r>
              <a:rPr sz="1500" spc="-30" dirty="0">
                <a:latin typeface="Corbel"/>
                <a:cs typeface="Corbel"/>
              </a:rPr>
              <a:t> </a:t>
            </a:r>
            <a:r>
              <a:rPr sz="1500" dirty="0">
                <a:latin typeface="Corbel"/>
                <a:cs typeface="Corbel"/>
              </a:rPr>
              <a:t>слова,</a:t>
            </a:r>
            <a:r>
              <a:rPr sz="1500" spc="-40" dirty="0">
                <a:latin typeface="Corbel"/>
                <a:cs typeface="Corbel"/>
              </a:rPr>
              <a:t> </a:t>
            </a:r>
            <a:r>
              <a:rPr sz="1500" dirty="0">
                <a:latin typeface="Corbel"/>
                <a:cs typeface="Corbel"/>
              </a:rPr>
              <a:t>ряды</a:t>
            </a:r>
            <a:r>
              <a:rPr sz="1500" spc="-30" dirty="0">
                <a:latin typeface="Corbel"/>
                <a:cs typeface="Corbel"/>
              </a:rPr>
              <a:t> </a:t>
            </a:r>
            <a:r>
              <a:rPr sz="1500" spc="-10" dirty="0">
                <a:latin typeface="Corbel"/>
                <a:cs typeface="Corbel"/>
              </a:rPr>
              <a:t>однородных</a:t>
            </a:r>
            <a:r>
              <a:rPr sz="1500" spc="-25" dirty="0">
                <a:latin typeface="Corbel"/>
                <a:cs typeface="Corbel"/>
              </a:rPr>
              <a:t> </a:t>
            </a:r>
            <a:r>
              <a:rPr sz="1500" spc="-10" dirty="0">
                <a:latin typeface="Corbel"/>
                <a:cs typeface="Corbel"/>
              </a:rPr>
              <a:t>членов.</a:t>
            </a:r>
            <a:endParaRPr sz="1500">
              <a:latin typeface="Corbel"/>
              <a:cs typeface="Corbel"/>
            </a:endParaRPr>
          </a:p>
        </p:txBody>
      </p:sp>
      <p:graphicFrame>
        <p:nvGraphicFramePr>
          <p:cNvPr id="8" name="object 8"/>
          <p:cNvGraphicFramePr>
            <a:graphicFrameLocks noGrp="1"/>
          </p:cNvGraphicFramePr>
          <p:nvPr/>
        </p:nvGraphicFramePr>
        <p:xfrm>
          <a:off x="703872" y="5534786"/>
          <a:ext cx="5482590" cy="231330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328035"/>
                <a:gridCol w="2154555"/>
              </a:tblGrid>
              <a:tr h="488315">
                <a:tc>
                  <a:txBody>
                    <a:bodyPr/>
                    <a:lstStyle/>
                    <a:p>
                      <a:pPr marL="948055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sz="1600" b="1" spc="-20" dirty="0">
                          <a:solidFill>
                            <a:srgbClr val="FFFFFF"/>
                          </a:solidFill>
                          <a:latin typeface="Corbel"/>
                          <a:cs typeface="Corbel"/>
                        </a:rPr>
                        <a:t>Исходный текст</a:t>
                      </a:r>
                      <a:endParaRPr sz="1600">
                        <a:latin typeface="Corbel"/>
                        <a:cs typeface="Corbel"/>
                      </a:endParaRPr>
                    </a:p>
                  </a:txBody>
                  <a:tcPr marL="0" marR="0" marT="33656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A6B727"/>
                    </a:solidFill>
                  </a:tcPr>
                </a:tc>
                <a:tc>
                  <a:txBody>
                    <a:bodyPr/>
                    <a:lstStyle/>
                    <a:p>
                      <a:pPr marL="467995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sz="1600" b="1" spc="-10" dirty="0">
                          <a:solidFill>
                            <a:srgbClr val="FFFFFF"/>
                          </a:solidFill>
                          <a:latin typeface="Corbel"/>
                          <a:cs typeface="Corbel"/>
                        </a:rPr>
                        <a:t>Сжатый</a:t>
                      </a:r>
                      <a:r>
                        <a:rPr sz="1600" b="1" spc="-35" dirty="0">
                          <a:solidFill>
                            <a:srgbClr val="FFFFFF"/>
                          </a:solidFill>
                          <a:latin typeface="Corbel"/>
                          <a:cs typeface="Corbel"/>
                        </a:rPr>
                        <a:t> </a:t>
                      </a:r>
                      <a:r>
                        <a:rPr sz="1600" b="1" spc="-10" dirty="0">
                          <a:solidFill>
                            <a:srgbClr val="FFFFFF"/>
                          </a:solidFill>
                          <a:latin typeface="Corbel"/>
                          <a:cs typeface="Corbel"/>
                        </a:rPr>
                        <a:t>текст</a:t>
                      </a:r>
                      <a:endParaRPr sz="1600">
                        <a:latin typeface="Corbel"/>
                        <a:cs typeface="Corbel"/>
                      </a:endParaRPr>
                    </a:p>
                  </a:txBody>
                  <a:tcPr marL="0" marR="0" marT="33656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A6B727"/>
                    </a:solidFill>
                  </a:tcPr>
                </a:tc>
              </a:tr>
              <a:tr h="1824989">
                <a:tc>
                  <a:txBody>
                    <a:bodyPr/>
                    <a:lstStyle/>
                    <a:p>
                      <a:pPr marL="91440" marR="156845" algn="just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sz="1400" dirty="0">
                          <a:latin typeface="Corbel"/>
                          <a:cs typeface="Corbel"/>
                        </a:rPr>
                        <a:t>Любовь,</a:t>
                      </a:r>
                      <a:r>
                        <a:rPr sz="1400" spc="-30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400" dirty="0">
                          <a:latin typeface="Corbel"/>
                          <a:cs typeface="Corbel"/>
                        </a:rPr>
                        <a:t>верность,</a:t>
                      </a:r>
                      <a:r>
                        <a:rPr sz="1400" spc="5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400" dirty="0">
                          <a:latin typeface="Corbel"/>
                          <a:cs typeface="Corbel"/>
                        </a:rPr>
                        <a:t>ревность,</a:t>
                      </a:r>
                      <a:r>
                        <a:rPr sz="1400" spc="-10" dirty="0">
                          <a:latin typeface="Corbel"/>
                          <a:cs typeface="Corbel"/>
                        </a:rPr>
                        <a:t> измена, </a:t>
                      </a:r>
                      <a:r>
                        <a:rPr sz="1400" dirty="0">
                          <a:latin typeface="Corbel"/>
                          <a:cs typeface="Corbel"/>
                        </a:rPr>
                        <a:t>трусость, поиски</a:t>
                      </a:r>
                      <a:r>
                        <a:rPr sz="1400" spc="5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400" dirty="0">
                          <a:latin typeface="Corbel"/>
                          <a:cs typeface="Corbel"/>
                        </a:rPr>
                        <a:t>смысла жизни</a:t>
                      </a:r>
                      <a:r>
                        <a:rPr sz="1400" spc="5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400" dirty="0">
                          <a:latin typeface="Corbel"/>
                          <a:cs typeface="Corbel"/>
                        </a:rPr>
                        <a:t>–</a:t>
                      </a:r>
                      <a:r>
                        <a:rPr sz="1400" spc="5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400" spc="-25" dirty="0">
                          <a:latin typeface="Corbel"/>
                          <a:cs typeface="Corbel"/>
                        </a:rPr>
                        <a:t>все </a:t>
                      </a:r>
                      <a:r>
                        <a:rPr sz="1400" dirty="0">
                          <a:latin typeface="Corbel"/>
                          <a:cs typeface="Corbel"/>
                        </a:rPr>
                        <a:t>это уже</a:t>
                      </a:r>
                      <a:r>
                        <a:rPr sz="1400" spc="10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400" spc="-35" dirty="0">
                          <a:latin typeface="Corbel"/>
                          <a:cs typeface="Corbel"/>
                        </a:rPr>
                        <a:t>когда-</a:t>
                      </a:r>
                      <a:r>
                        <a:rPr sz="1400" dirty="0">
                          <a:latin typeface="Corbel"/>
                          <a:cs typeface="Corbel"/>
                        </a:rPr>
                        <a:t>то</a:t>
                      </a:r>
                      <a:r>
                        <a:rPr sz="1400" spc="15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400" spc="-10" dirty="0">
                          <a:latin typeface="Corbel"/>
                          <a:cs typeface="Corbel"/>
                        </a:rPr>
                        <a:t>кем-</a:t>
                      </a:r>
                      <a:r>
                        <a:rPr sz="1400" dirty="0">
                          <a:latin typeface="Corbel"/>
                          <a:cs typeface="Corbel"/>
                        </a:rPr>
                        <a:t>то</a:t>
                      </a:r>
                      <a:r>
                        <a:rPr sz="1400" spc="15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400" spc="-20" dirty="0">
                          <a:latin typeface="Corbel"/>
                          <a:cs typeface="Corbel"/>
                        </a:rPr>
                        <a:t>было</a:t>
                      </a:r>
                      <a:endParaRPr sz="1400">
                        <a:latin typeface="Corbel"/>
                        <a:cs typeface="Corbel"/>
                      </a:endParaRPr>
                    </a:p>
                    <a:p>
                      <a:pPr marL="91440" marR="508000" algn="just">
                        <a:lnSpc>
                          <a:spcPct val="100000"/>
                        </a:lnSpc>
                      </a:pPr>
                      <a:r>
                        <a:rPr sz="1400" dirty="0">
                          <a:latin typeface="Corbel"/>
                          <a:cs typeface="Corbel"/>
                        </a:rPr>
                        <a:t>пережито,</a:t>
                      </a:r>
                      <a:r>
                        <a:rPr sz="1400" spc="-5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400" dirty="0">
                          <a:latin typeface="Corbel"/>
                          <a:cs typeface="Corbel"/>
                        </a:rPr>
                        <a:t>передумано, </a:t>
                      </a:r>
                      <a:r>
                        <a:rPr sz="1400" spc="-10" dirty="0">
                          <a:latin typeface="Corbel"/>
                          <a:cs typeface="Corbel"/>
                        </a:rPr>
                        <a:t>найдены </a:t>
                      </a:r>
                      <a:r>
                        <a:rPr sz="1400" dirty="0">
                          <a:latin typeface="Corbel"/>
                          <a:cs typeface="Corbel"/>
                        </a:rPr>
                        <a:t>причины,</a:t>
                      </a:r>
                      <a:r>
                        <a:rPr sz="1400" spc="-10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400" dirty="0">
                          <a:latin typeface="Corbel"/>
                          <a:cs typeface="Corbel"/>
                        </a:rPr>
                        <a:t>ответы</a:t>
                      </a:r>
                      <a:r>
                        <a:rPr sz="1400" spc="-10" dirty="0">
                          <a:latin typeface="Corbel"/>
                          <a:cs typeface="Corbel"/>
                        </a:rPr>
                        <a:t> запечатлены</a:t>
                      </a:r>
                      <a:r>
                        <a:rPr sz="1400" spc="-5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400" spc="-25" dirty="0">
                          <a:latin typeface="Corbel"/>
                          <a:cs typeface="Corbel"/>
                        </a:rPr>
                        <a:t>на </a:t>
                      </a:r>
                      <a:r>
                        <a:rPr sz="1400" dirty="0">
                          <a:latin typeface="Corbel"/>
                          <a:cs typeface="Corbel"/>
                        </a:rPr>
                        <a:t>страницах</a:t>
                      </a:r>
                      <a:r>
                        <a:rPr sz="1400" spc="-20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400" spc="-10" dirty="0">
                          <a:latin typeface="Corbel"/>
                          <a:cs typeface="Corbel"/>
                        </a:rPr>
                        <a:t>художественной</a:t>
                      </a:r>
                      <a:endParaRPr sz="1400">
                        <a:latin typeface="Corbel"/>
                        <a:cs typeface="Corbel"/>
                      </a:endParaRPr>
                    </a:p>
                    <a:p>
                      <a:pPr marL="91440">
                        <a:lnSpc>
                          <a:spcPct val="100000"/>
                        </a:lnSpc>
                      </a:pPr>
                      <a:r>
                        <a:rPr sz="1400" spc="-10" dirty="0">
                          <a:latin typeface="Corbel"/>
                          <a:cs typeface="Corbel"/>
                        </a:rPr>
                        <a:t>литературы.</a:t>
                      </a:r>
                      <a:endParaRPr sz="1400">
                        <a:latin typeface="Corbel"/>
                        <a:cs typeface="Corbel"/>
                      </a:endParaRPr>
                    </a:p>
                  </a:txBody>
                  <a:tcPr marL="0" marR="0" marT="3429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0E6CD"/>
                    </a:solidFill>
                  </a:tcPr>
                </a:tc>
                <a:tc>
                  <a:txBody>
                    <a:bodyPr/>
                    <a:lstStyle/>
                    <a:p>
                      <a:pPr marL="92075" marR="429259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sz="1400" dirty="0">
                          <a:latin typeface="Corbel"/>
                          <a:cs typeface="Corbel"/>
                        </a:rPr>
                        <a:t>Всё</a:t>
                      </a:r>
                      <a:r>
                        <a:rPr sz="1400" spc="25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400" spc="-35" dirty="0">
                          <a:latin typeface="Corbel"/>
                          <a:cs typeface="Corbel"/>
                        </a:rPr>
                        <a:t>когда-</a:t>
                      </a:r>
                      <a:r>
                        <a:rPr sz="1400" dirty="0">
                          <a:latin typeface="Corbel"/>
                          <a:cs typeface="Corbel"/>
                        </a:rPr>
                        <a:t>то</a:t>
                      </a:r>
                      <a:r>
                        <a:rPr sz="1400" spc="15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400" spc="-10" dirty="0">
                          <a:latin typeface="Corbel"/>
                          <a:cs typeface="Corbel"/>
                        </a:rPr>
                        <a:t>кем-</a:t>
                      </a:r>
                      <a:r>
                        <a:rPr sz="1400" spc="-25" dirty="0">
                          <a:latin typeface="Corbel"/>
                          <a:cs typeface="Corbel"/>
                        </a:rPr>
                        <a:t>то </a:t>
                      </a:r>
                      <a:r>
                        <a:rPr sz="1400" dirty="0">
                          <a:latin typeface="Corbel"/>
                          <a:cs typeface="Corbel"/>
                        </a:rPr>
                        <a:t>было</a:t>
                      </a:r>
                      <a:r>
                        <a:rPr sz="1400" spc="-40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400" dirty="0">
                          <a:latin typeface="Corbel"/>
                          <a:cs typeface="Corbel"/>
                        </a:rPr>
                        <a:t>осмыслено</a:t>
                      </a:r>
                      <a:r>
                        <a:rPr sz="1400" spc="-10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400" spc="-50" dirty="0">
                          <a:latin typeface="Corbel"/>
                          <a:cs typeface="Corbel"/>
                        </a:rPr>
                        <a:t>и </a:t>
                      </a:r>
                      <a:r>
                        <a:rPr sz="1400" spc="-10" dirty="0">
                          <a:latin typeface="Corbel"/>
                          <a:cs typeface="Corbel"/>
                        </a:rPr>
                        <a:t>запечатлено</a:t>
                      </a:r>
                      <a:r>
                        <a:rPr sz="1400" spc="5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400" spc="-50" dirty="0">
                          <a:latin typeface="Corbel"/>
                          <a:cs typeface="Corbel"/>
                        </a:rPr>
                        <a:t>в</a:t>
                      </a:r>
                      <a:endParaRPr sz="1400">
                        <a:latin typeface="Corbel"/>
                        <a:cs typeface="Corbel"/>
                      </a:endParaRPr>
                    </a:p>
                    <a:p>
                      <a:pPr marL="92075">
                        <a:lnSpc>
                          <a:spcPct val="100000"/>
                        </a:lnSpc>
                      </a:pPr>
                      <a:r>
                        <a:rPr sz="1400" spc="-10" dirty="0">
                          <a:latin typeface="Corbel"/>
                          <a:cs typeface="Corbel"/>
                        </a:rPr>
                        <a:t>литературе.</a:t>
                      </a:r>
                      <a:endParaRPr sz="1400">
                        <a:latin typeface="Corbel"/>
                        <a:cs typeface="Corbel"/>
                      </a:endParaRPr>
                    </a:p>
                  </a:txBody>
                  <a:tcPr marL="0" marR="0" marT="3429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0E6CD"/>
                    </a:solidFill>
                  </a:tcPr>
                </a:tc>
              </a:tr>
            </a:tbl>
          </a:graphicData>
        </a:graphic>
      </p:graphicFrame>
      <p:sp>
        <p:nvSpPr>
          <p:cNvPr id="9" name="object 9"/>
          <p:cNvSpPr txBox="1"/>
          <p:nvPr/>
        </p:nvSpPr>
        <p:spPr>
          <a:xfrm>
            <a:off x="769112" y="8112378"/>
            <a:ext cx="5346065" cy="2436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500" spc="-20" dirty="0">
                <a:latin typeface="Corbel"/>
                <a:cs typeface="Corbel"/>
              </a:rPr>
              <a:t>Тексты</a:t>
            </a:r>
            <a:r>
              <a:rPr sz="1500" spc="-15" dirty="0">
                <a:latin typeface="Corbel"/>
                <a:cs typeface="Corbel"/>
              </a:rPr>
              <a:t> </a:t>
            </a:r>
            <a:r>
              <a:rPr sz="1500" dirty="0">
                <a:latin typeface="Corbel"/>
                <a:cs typeface="Corbel"/>
              </a:rPr>
              <a:t>изложения</a:t>
            </a:r>
            <a:r>
              <a:rPr sz="1500" spc="-10" dirty="0">
                <a:latin typeface="Corbel"/>
                <a:cs typeface="Corbel"/>
              </a:rPr>
              <a:t> </a:t>
            </a:r>
            <a:r>
              <a:rPr sz="1500" dirty="0">
                <a:latin typeface="Corbel"/>
                <a:cs typeface="Corbel"/>
              </a:rPr>
              <a:t>на</a:t>
            </a:r>
            <a:r>
              <a:rPr sz="1500" spc="-15" dirty="0">
                <a:latin typeface="Corbel"/>
                <a:cs typeface="Corbel"/>
              </a:rPr>
              <a:t> </a:t>
            </a:r>
            <a:r>
              <a:rPr sz="1500" dirty="0">
                <a:latin typeface="Corbel"/>
                <a:cs typeface="Corbel"/>
              </a:rPr>
              <a:t>экзамене</a:t>
            </a:r>
            <a:r>
              <a:rPr sz="1500" spc="-20" dirty="0">
                <a:latin typeface="Corbel"/>
                <a:cs typeface="Corbel"/>
              </a:rPr>
              <a:t> </a:t>
            </a:r>
            <a:r>
              <a:rPr sz="1500" spc="-10" dirty="0">
                <a:latin typeface="Corbel"/>
                <a:cs typeface="Corbel"/>
              </a:rPr>
              <a:t>будут</a:t>
            </a:r>
            <a:r>
              <a:rPr sz="1500" spc="-20" dirty="0">
                <a:latin typeface="Corbel"/>
                <a:cs typeface="Corbel"/>
              </a:rPr>
              <a:t> </a:t>
            </a:r>
            <a:r>
              <a:rPr sz="1500" dirty="0">
                <a:latin typeface="Corbel"/>
                <a:cs typeface="Corbel"/>
              </a:rPr>
              <a:t>из</a:t>
            </a:r>
            <a:r>
              <a:rPr sz="1500" spc="-15" dirty="0">
                <a:latin typeface="Corbel"/>
                <a:cs typeface="Corbel"/>
              </a:rPr>
              <a:t> </a:t>
            </a:r>
            <a:r>
              <a:rPr sz="1500" dirty="0">
                <a:latin typeface="Corbel"/>
                <a:cs typeface="Corbel"/>
              </a:rPr>
              <a:t>открытого</a:t>
            </a:r>
            <a:r>
              <a:rPr sz="1500" spc="-20" dirty="0">
                <a:latin typeface="Corbel"/>
                <a:cs typeface="Corbel"/>
              </a:rPr>
              <a:t> </a:t>
            </a:r>
            <a:r>
              <a:rPr sz="1500" dirty="0">
                <a:latin typeface="Corbel"/>
                <a:cs typeface="Corbel"/>
              </a:rPr>
              <a:t>банка</a:t>
            </a:r>
            <a:r>
              <a:rPr sz="1500" spc="-70" dirty="0">
                <a:latin typeface="Corbel"/>
                <a:cs typeface="Corbel"/>
              </a:rPr>
              <a:t> </a:t>
            </a:r>
            <a:r>
              <a:rPr sz="1500" spc="-10" dirty="0">
                <a:latin typeface="Corbel"/>
                <a:cs typeface="Corbel"/>
              </a:rPr>
              <a:t>ФИПИ.</a:t>
            </a:r>
            <a:endParaRPr sz="1500">
              <a:latin typeface="Corbel"/>
              <a:cs typeface="Corbe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769113" y="8680805"/>
            <a:ext cx="4768850" cy="2436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500" dirty="0">
                <a:latin typeface="Corbel"/>
                <a:cs typeface="Corbel"/>
              </a:rPr>
              <a:t>Орфографию</a:t>
            </a:r>
            <a:r>
              <a:rPr sz="1500" spc="-5" dirty="0">
                <a:latin typeface="Corbel"/>
                <a:cs typeface="Corbel"/>
              </a:rPr>
              <a:t> </a:t>
            </a:r>
            <a:r>
              <a:rPr sz="1500" dirty="0">
                <a:latin typeface="Corbel"/>
                <a:cs typeface="Corbel"/>
              </a:rPr>
              <a:t>в</a:t>
            </a:r>
            <a:r>
              <a:rPr sz="1500" spc="-20" dirty="0">
                <a:latin typeface="Corbel"/>
                <a:cs typeface="Corbel"/>
              </a:rPr>
              <a:t> </a:t>
            </a:r>
            <a:r>
              <a:rPr sz="1500" dirty="0">
                <a:latin typeface="Corbel"/>
                <a:cs typeface="Corbel"/>
              </a:rPr>
              <a:t>изложении</a:t>
            </a:r>
            <a:r>
              <a:rPr sz="1500" spc="-15" dirty="0">
                <a:latin typeface="Corbel"/>
                <a:cs typeface="Corbel"/>
              </a:rPr>
              <a:t> </a:t>
            </a:r>
            <a:r>
              <a:rPr sz="1500" dirty="0">
                <a:latin typeface="Corbel"/>
                <a:cs typeface="Corbel"/>
              </a:rPr>
              <a:t>можно</a:t>
            </a:r>
            <a:r>
              <a:rPr sz="1500" spc="-30" dirty="0">
                <a:latin typeface="Corbel"/>
                <a:cs typeface="Corbel"/>
              </a:rPr>
              <a:t> </a:t>
            </a:r>
            <a:r>
              <a:rPr sz="1500" dirty="0">
                <a:latin typeface="Corbel"/>
                <a:cs typeface="Corbel"/>
              </a:rPr>
              <a:t>проверить</a:t>
            </a:r>
            <a:r>
              <a:rPr sz="1500" spc="5" dirty="0">
                <a:latin typeface="Corbel"/>
                <a:cs typeface="Corbel"/>
              </a:rPr>
              <a:t> </a:t>
            </a:r>
            <a:r>
              <a:rPr sz="1500" dirty="0">
                <a:latin typeface="Corbel"/>
                <a:cs typeface="Corbel"/>
              </a:rPr>
              <a:t>по</a:t>
            </a:r>
            <a:r>
              <a:rPr sz="1500" spc="-30" dirty="0">
                <a:latin typeface="Corbel"/>
                <a:cs typeface="Corbel"/>
              </a:rPr>
              <a:t> </a:t>
            </a:r>
            <a:r>
              <a:rPr sz="1500" spc="-10" dirty="0">
                <a:latin typeface="Corbel"/>
                <a:cs typeface="Corbel"/>
              </a:rPr>
              <a:t>словарю.</a:t>
            </a:r>
            <a:endParaRPr sz="1500">
              <a:latin typeface="Corbel"/>
              <a:cs typeface="Corbe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316991" y="2043684"/>
            <a:ext cx="347980" cy="308418"/>
          </a:xfrm>
          <a:prstGeom prst="rect">
            <a:avLst/>
          </a:prstGeom>
          <a:solidFill>
            <a:srgbClr val="EEEDB5"/>
          </a:solidFill>
        </p:spPr>
        <p:txBody>
          <a:bodyPr vert="horz" wrap="square" lIns="0" tIns="31115" rIns="0" bIns="0" rtlCol="0">
            <a:spAutoFit/>
          </a:bodyPr>
          <a:lstStyle/>
          <a:p>
            <a:pPr marL="91440">
              <a:lnSpc>
                <a:spcPct val="100000"/>
              </a:lnSpc>
              <a:spcBef>
                <a:spcPts val="245"/>
              </a:spcBef>
            </a:pPr>
            <a:r>
              <a:rPr sz="1500" spc="-25" dirty="0">
                <a:latin typeface="Corbel"/>
                <a:cs typeface="Corbel"/>
              </a:rPr>
              <a:t>1</a:t>
            </a:r>
            <a:r>
              <a:rPr sz="1800" spc="-25" dirty="0">
                <a:latin typeface="Corbel"/>
                <a:cs typeface="Corbel"/>
              </a:rPr>
              <a:t>.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316991" y="2587751"/>
            <a:ext cx="347980" cy="308418"/>
          </a:xfrm>
          <a:prstGeom prst="rect">
            <a:avLst/>
          </a:prstGeom>
          <a:solidFill>
            <a:srgbClr val="EEEDB5"/>
          </a:solidFill>
        </p:spPr>
        <p:txBody>
          <a:bodyPr vert="horz" wrap="square" lIns="0" tIns="31115" rIns="0" bIns="0" rtlCol="0">
            <a:spAutoFit/>
          </a:bodyPr>
          <a:lstStyle/>
          <a:p>
            <a:pPr marL="91440">
              <a:lnSpc>
                <a:spcPct val="100000"/>
              </a:lnSpc>
              <a:spcBef>
                <a:spcPts val="245"/>
              </a:spcBef>
            </a:pPr>
            <a:r>
              <a:rPr sz="1500" spc="-25" dirty="0">
                <a:latin typeface="Corbel"/>
                <a:cs typeface="Corbel"/>
              </a:rPr>
              <a:t>2</a:t>
            </a:r>
            <a:r>
              <a:rPr sz="1800" spc="-25" dirty="0">
                <a:latin typeface="Corbel"/>
                <a:cs typeface="Corbel"/>
              </a:rPr>
              <a:t>.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316991" y="5096256"/>
            <a:ext cx="347980" cy="307777"/>
          </a:xfrm>
          <a:prstGeom prst="rect">
            <a:avLst/>
          </a:prstGeom>
          <a:solidFill>
            <a:srgbClr val="EEEDB5"/>
          </a:solidFill>
        </p:spPr>
        <p:txBody>
          <a:bodyPr vert="horz" wrap="square" lIns="0" tIns="30480" rIns="0" bIns="0" rtlCol="0">
            <a:spAutoFit/>
          </a:bodyPr>
          <a:lstStyle/>
          <a:p>
            <a:pPr marL="91440">
              <a:lnSpc>
                <a:spcPct val="100000"/>
              </a:lnSpc>
              <a:spcBef>
                <a:spcPts val="240"/>
              </a:spcBef>
            </a:pPr>
            <a:r>
              <a:rPr sz="1500" spc="-25" dirty="0">
                <a:latin typeface="Corbel"/>
                <a:cs typeface="Corbel"/>
              </a:rPr>
              <a:t>3</a:t>
            </a:r>
            <a:r>
              <a:rPr sz="1800" spc="-25" dirty="0">
                <a:latin typeface="Corbel"/>
                <a:cs typeface="Corbel"/>
              </a:rPr>
              <a:t>.</a:t>
            </a:r>
            <a:endParaRPr sz="1800">
              <a:latin typeface="Corbel"/>
              <a:cs typeface="Corbel"/>
            </a:endParaRPr>
          </a:p>
        </p:txBody>
      </p:sp>
      <p:grpSp>
        <p:nvGrpSpPr>
          <p:cNvPr id="14" name="object 14"/>
          <p:cNvGrpSpPr/>
          <p:nvPr/>
        </p:nvGrpSpPr>
        <p:grpSpPr>
          <a:xfrm>
            <a:off x="4897946" y="825816"/>
            <a:ext cx="1646555" cy="872491"/>
            <a:chOff x="4897945" y="825817"/>
            <a:chExt cx="1646555" cy="872490"/>
          </a:xfrm>
        </p:grpSpPr>
        <p:sp>
          <p:nvSpPr>
            <p:cNvPr id="15" name="object 15"/>
            <p:cNvSpPr/>
            <p:nvPr/>
          </p:nvSpPr>
          <p:spPr>
            <a:xfrm>
              <a:off x="4902708" y="830580"/>
              <a:ext cx="1637030" cy="862965"/>
            </a:xfrm>
            <a:custGeom>
              <a:avLst/>
              <a:gdLst/>
              <a:ahLst/>
              <a:cxnLst/>
              <a:rect l="l" t="t" r="r" b="b"/>
              <a:pathLst>
                <a:path w="1637029" h="862964">
                  <a:moveTo>
                    <a:pt x="1636776" y="0"/>
                  </a:moveTo>
                  <a:lnTo>
                    <a:pt x="0" y="0"/>
                  </a:lnTo>
                  <a:lnTo>
                    <a:pt x="0" y="862583"/>
                  </a:lnTo>
                  <a:lnTo>
                    <a:pt x="1636776" y="862583"/>
                  </a:lnTo>
                  <a:lnTo>
                    <a:pt x="1636776" y="0"/>
                  </a:lnTo>
                  <a:close/>
                </a:path>
              </a:pathLst>
            </a:custGeom>
            <a:solidFill>
              <a:srgbClr val="F7F6D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4902708" y="830580"/>
              <a:ext cx="1637030" cy="862965"/>
            </a:xfrm>
            <a:custGeom>
              <a:avLst/>
              <a:gdLst/>
              <a:ahLst/>
              <a:cxnLst/>
              <a:rect l="l" t="t" r="r" b="b"/>
              <a:pathLst>
                <a:path w="1637029" h="862964">
                  <a:moveTo>
                    <a:pt x="0" y="862583"/>
                  </a:moveTo>
                  <a:lnTo>
                    <a:pt x="1636776" y="862583"/>
                  </a:lnTo>
                  <a:lnTo>
                    <a:pt x="1636776" y="0"/>
                  </a:lnTo>
                  <a:lnTo>
                    <a:pt x="0" y="0"/>
                  </a:lnTo>
                  <a:lnTo>
                    <a:pt x="0" y="862583"/>
                  </a:lnTo>
                  <a:close/>
                </a:path>
              </a:pathLst>
            </a:custGeom>
            <a:ln w="9525">
              <a:solidFill>
                <a:srgbClr val="A6B72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7" name="object 17"/>
          <p:cNvSpPr txBox="1"/>
          <p:nvPr/>
        </p:nvSpPr>
        <p:spPr>
          <a:xfrm>
            <a:off x="5255767" y="851662"/>
            <a:ext cx="931544" cy="750847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indent="115570">
              <a:lnSpc>
                <a:spcPct val="100000"/>
              </a:lnSpc>
              <a:spcBef>
                <a:spcPts val="95"/>
              </a:spcBef>
            </a:pPr>
            <a:r>
              <a:rPr sz="1600" b="1" spc="-10" dirty="0">
                <a:latin typeface="Corbel"/>
                <a:cs typeface="Corbel"/>
              </a:rPr>
              <a:t>Получи </a:t>
            </a:r>
            <a:r>
              <a:rPr sz="1600" b="1" spc="-20" dirty="0">
                <a:latin typeface="Corbel"/>
                <a:cs typeface="Corbel"/>
              </a:rPr>
              <a:t>максимум</a:t>
            </a:r>
            <a:endParaRPr sz="1600">
              <a:latin typeface="Corbel"/>
              <a:cs typeface="Corbel"/>
            </a:endParaRPr>
          </a:p>
          <a:p>
            <a:pPr marL="142240">
              <a:lnSpc>
                <a:spcPct val="100000"/>
              </a:lnSpc>
            </a:pPr>
            <a:r>
              <a:rPr sz="1600" b="1" spc="-10" dirty="0">
                <a:latin typeface="Corbel"/>
                <a:cs typeface="Corbel"/>
              </a:rPr>
              <a:t>баллов</a:t>
            </a:r>
            <a:endParaRPr sz="1600">
              <a:latin typeface="Corbel"/>
              <a:cs typeface="Corbel"/>
            </a:endParaRPr>
          </a:p>
        </p:txBody>
      </p:sp>
      <p:grpSp>
        <p:nvGrpSpPr>
          <p:cNvPr id="18" name="object 18"/>
          <p:cNvGrpSpPr/>
          <p:nvPr/>
        </p:nvGrpSpPr>
        <p:grpSpPr>
          <a:xfrm>
            <a:off x="4445509" y="393192"/>
            <a:ext cx="1149985" cy="1042035"/>
            <a:chOff x="4445508" y="393191"/>
            <a:chExt cx="1149985" cy="1042035"/>
          </a:xfrm>
        </p:grpSpPr>
        <p:pic>
          <p:nvPicPr>
            <p:cNvPr id="19" name="object 19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445508" y="393191"/>
              <a:ext cx="1149858" cy="1041653"/>
            </a:xfrm>
            <a:prstGeom prst="rect">
              <a:avLst/>
            </a:prstGeom>
          </p:spPr>
        </p:pic>
        <p:pic>
          <p:nvPicPr>
            <p:cNvPr id="20" name="object 20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4510405" y="459358"/>
              <a:ext cx="1021715" cy="912622"/>
            </a:xfrm>
            <a:prstGeom prst="rect">
              <a:avLst/>
            </a:prstGeom>
          </p:spPr>
        </p:pic>
      </p:grpSp>
      <p:sp>
        <p:nvSpPr>
          <p:cNvPr id="21" name="object 21"/>
          <p:cNvSpPr txBox="1"/>
          <p:nvPr/>
        </p:nvSpPr>
        <p:spPr>
          <a:xfrm>
            <a:off x="316991" y="8130542"/>
            <a:ext cx="347980" cy="309699"/>
          </a:xfrm>
          <a:prstGeom prst="rect">
            <a:avLst/>
          </a:prstGeom>
          <a:solidFill>
            <a:srgbClr val="EEEDB5"/>
          </a:solidFill>
        </p:spPr>
        <p:txBody>
          <a:bodyPr vert="horz" wrap="square" lIns="0" tIns="32384" rIns="0" bIns="0" rtlCol="0">
            <a:spAutoFit/>
          </a:bodyPr>
          <a:lstStyle/>
          <a:p>
            <a:pPr marL="91440">
              <a:lnSpc>
                <a:spcPct val="100000"/>
              </a:lnSpc>
              <a:spcBef>
                <a:spcPts val="254"/>
              </a:spcBef>
            </a:pPr>
            <a:r>
              <a:rPr sz="1500" spc="-25" dirty="0">
                <a:latin typeface="Corbel"/>
                <a:cs typeface="Corbel"/>
              </a:rPr>
              <a:t>4</a:t>
            </a:r>
            <a:r>
              <a:rPr sz="1800" spc="-25" dirty="0">
                <a:latin typeface="Corbel"/>
                <a:cs typeface="Corbel"/>
              </a:rPr>
              <a:t>.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316991" y="8726424"/>
            <a:ext cx="347980" cy="309059"/>
          </a:xfrm>
          <a:prstGeom prst="rect">
            <a:avLst/>
          </a:prstGeom>
          <a:solidFill>
            <a:srgbClr val="EEEDB5"/>
          </a:solidFill>
        </p:spPr>
        <p:txBody>
          <a:bodyPr vert="horz" wrap="square" lIns="0" tIns="31750" rIns="0" bIns="0" rtlCol="0">
            <a:spAutoFit/>
          </a:bodyPr>
          <a:lstStyle/>
          <a:p>
            <a:pPr marL="91440">
              <a:lnSpc>
                <a:spcPct val="100000"/>
              </a:lnSpc>
              <a:spcBef>
                <a:spcPts val="250"/>
              </a:spcBef>
            </a:pPr>
            <a:r>
              <a:rPr sz="1500" spc="-25" dirty="0">
                <a:latin typeface="Corbel"/>
                <a:cs typeface="Corbel"/>
              </a:rPr>
              <a:t>5</a:t>
            </a:r>
            <a:r>
              <a:rPr sz="1800" spc="-25" dirty="0">
                <a:latin typeface="Corbel"/>
                <a:cs typeface="Corbel"/>
              </a:rPr>
              <a:t>.</a:t>
            </a:r>
            <a:endParaRPr sz="1800">
              <a:latin typeface="Corbel"/>
              <a:cs typeface="Corbe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18516" y="385013"/>
            <a:ext cx="5314315" cy="47448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000" dirty="0"/>
              <a:t>Критерии</a:t>
            </a:r>
            <a:r>
              <a:rPr sz="3000" spc="-65" dirty="0"/>
              <a:t> </a:t>
            </a:r>
            <a:r>
              <a:rPr sz="3000" dirty="0"/>
              <a:t>оценивания</a:t>
            </a:r>
            <a:r>
              <a:rPr sz="3000" spc="-30" dirty="0"/>
              <a:t> </a:t>
            </a:r>
            <a:r>
              <a:rPr sz="3000" dirty="0"/>
              <a:t>по</a:t>
            </a:r>
            <a:r>
              <a:rPr sz="3000" spc="-145" dirty="0"/>
              <a:t> </a:t>
            </a:r>
            <a:r>
              <a:rPr sz="3000" spc="-20" dirty="0"/>
              <a:t>ФИПИ</a:t>
            </a:r>
            <a:endParaRPr sz="3000"/>
          </a:p>
        </p:txBody>
      </p:sp>
      <p:sp>
        <p:nvSpPr>
          <p:cNvPr id="3" name="object 3"/>
          <p:cNvSpPr txBox="1"/>
          <p:nvPr/>
        </p:nvSpPr>
        <p:spPr>
          <a:xfrm>
            <a:off x="559715" y="1010794"/>
            <a:ext cx="5699125" cy="21646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500" b="1" i="1" spc="-10" dirty="0">
                <a:latin typeface="Verdana"/>
                <a:cs typeface="Verdana"/>
              </a:rPr>
              <a:t>Изложение</a:t>
            </a:r>
            <a:endParaRPr sz="150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1650">
              <a:latin typeface="Verdana"/>
              <a:cs typeface="Verdana"/>
            </a:endParaRPr>
          </a:p>
          <a:p>
            <a:pPr marL="116205" marR="299085" indent="-104139">
              <a:lnSpc>
                <a:spcPct val="80000"/>
              </a:lnSpc>
              <a:buClr>
                <a:srgbClr val="A6B727"/>
              </a:buClr>
              <a:buSzPct val="80000"/>
              <a:buFont typeface="Corbel"/>
              <a:buChar char="•"/>
              <a:tabLst>
                <a:tab pos="116839" algn="l"/>
              </a:tabLst>
            </a:pPr>
            <a:r>
              <a:rPr sz="1500" dirty="0">
                <a:latin typeface="Verdana"/>
                <a:cs typeface="Verdana"/>
              </a:rPr>
              <a:t>Объём</a:t>
            </a:r>
            <a:r>
              <a:rPr sz="1500" spc="-25" dirty="0">
                <a:latin typeface="Verdana"/>
                <a:cs typeface="Verdana"/>
              </a:rPr>
              <a:t> </a:t>
            </a:r>
            <a:r>
              <a:rPr sz="1500" dirty="0">
                <a:latin typeface="Verdana"/>
                <a:cs typeface="Verdana"/>
              </a:rPr>
              <a:t>сжатого</a:t>
            </a:r>
            <a:r>
              <a:rPr sz="1500" spc="10" dirty="0">
                <a:latin typeface="Verdana"/>
                <a:cs typeface="Verdana"/>
              </a:rPr>
              <a:t> </a:t>
            </a:r>
            <a:r>
              <a:rPr sz="1500" dirty="0">
                <a:latin typeface="Verdana"/>
                <a:cs typeface="Verdana"/>
              </a:rPr>
              <a:t>изложения</a:t>
            </a:r>
            <a:r>
              <a:rPr sz="1500" spc="-35" dirty="0">
                <a:latin typeface="Verdana"/>
                <a:cs typeface="Verdana"/>
              </a:rPr>
              <a:t> </a:t>
            </a:r>
            <a:r>
              <a:rPr sz="1500" dirty="0">
                <a:latin typeface="Verdana"/>
                <a:cs typeface="Verdana"/>
              </a:rPr>
              <a:t>не</a:t>
            </a:r>
            <a:r>
              <a:rPr sz="1500" spc="-25" dirty="0">
                <a:latin typeface="Verdana"/>
                <a:cs typeface="Verdana"/>
              </a:rPr>
              <a:t> </a:t>
            </a:r>
            <a:r>
              <a:rPr sz="1500" dirty="0">
                <a:latin typeface="Verdana"/>
                <a:cs typeface="Verdana"/>
              </a:rPr>
              <a:t>менее</a:t>
            </a:r>
            <a:r>
              <a:rPr sz="1500" spc="-25" dirty="0">
                <a:latin typeface="Verdana"/>
                <a:cs typeface="Verdana"/>
              </a:rPr>
              <a:t> </a:t>
            </a:r>
            <a:r>
              <a:rPr sz="1500" dirty="0">
                <a:latin typeface="Verdana"/>
                <a:cs typeface="Verdana"/>
              </a:rPr>
              <a:t>70</a:t>
            </a:r>
            <a:r>
              <a:rPr sz="1500" spc="-10" dirty="0">
                <a:latin typeface="Verdana"/>
                <a:cs typeface="Verdana"/>
              </a:rPr>
              <a:t> </a:t>
            </a:r>
            <a:r>
              <a:rPr sz="1500" dirty="0">
                <a:latin typeface="Verdana"/>
                <a:cs typeface="Verdana"/>
              </a:rPr>
              <a:t>слов,</a:t>
            </a:r>
            <a:r>
              <a:rPr sz="1500" spc="-35" dirty="0">
                <a:latin typeface="Verdana"/>
                <a:cs typeface="Verdana"/>
              </a:rPr>
              <a:t> </a:t>
            </a:r>
            <a:r>
              <a:rPr sz="1500" dirty="0">
                <a:latin typeface="Verdana"/>
                <a:cs typeface="Verdana"/>
              </a:rPr>
              <a:t>но</a:t>
            </a:r>
            <a:r>
              <a:rPr sz="1500" spc="-15" dirty="0">
                <a:latin typeface="Verdana"/>
                <a:cs typeface="Verdana"/>
              </a:rPr>
              <a:t> </a:t>
            </a:r>
            <a:r>
              <a:rPr sz="1500" dirty="0">
                <a:latin typeface="Verdana"/>
                <a:cs typeface="Verdana"/>
              </a:rPr>
              <a:t>и</a:t>
            </a:r>
            <a:r>
              <a:rPr sz="1500" spc="-5" dirty="0">
                <a:latin typeface="Verdana"/>
                <a:cs typeface="Verdana"/>
              </a:rPr>
              <a:t> </a:t>
            </a:r>
            <a:r>
              <a:rPr sz="1500" spc="-25" dirty="0">
                <a:latin typeface="Verdana"/>
                <a:cs typeface="Verdana"/>
              </a:rPr>
              <a:t>не </a:t>
            </a:r>
            <a:r>
              <a:rPr sz="1500" dirty="0">
                <a:latin typeface="Verdana"/>
                <a:cs typeface="Verdana"/>
              </a:rPr>
              <a:t>более</a:t>
            </a:r>
            <a:r>
              <a:rPr sz="1500" spc="-40" dirty="0">
                <a:latin typeface="Verdana"/>
                <a:cs typeface="Verdana"/>
              </a:rPr>
              <a:t> </a:t>
            </a:r>
            <a:r>
              <a:rPr sz="1500" dirty="0">
                <a:latin typeface="Verdana"/>
                <a:cs typeface="Verdana"/>
              </a:rPr>
              <a:t>100.</a:t>
            </a:r>
            <a:r>
              <a:rPr sz="1500" spc="-5" dirty="0">
                <a:latin typeface="Verdana"/>
                <a:cs typeface="Verdana"/>
              </a:rPr>
              <a:t> </a:t>
            </a:r>
            <a:r>
              <a:rPr sz="1500" dirty="0">
                <a:latin typeface="Verdana"/>
                <a:cs typeface="Verdana"/>
              </a:rPr>
              <a:t>Здесь</a:t>
            </a:r>
            <a:r>
              <a:rPr sz="1500" spc="-25" dirty="0">
                <a:latin typeface="Verdana"/>
                <a:cs typeface="Verdana"/>
              </a:rPr>
              <a:t> </a:t>
            </a:r>
            <a:r>
              <a:rPr sz="1500" dirty="0">
                <a:latin typeface="Verdana"/>
                <a:cs typeface="Verdana"/>
              </a:rPr>
              <a:t>вы</a:t>
            </a:r>
            <a:r>
              <a:rPr sz="1500" spc="-15" dirty="0">
                <a:latin typeface="Verdana"/>
                <a:cs typeface="Verdana"/>
              </a:rPr>
              <a:t> </a:t>
            </a:r>
            <a:r>
              <a:rPr sz="1500" dirty="0">
                <a:latin typeface="Verdana"/>
                <a:cs typeface="Verdana"/>
              </a:rPr>
              <a:t>должны</a:t>
            </a:r>
            <a:r>
              <a:rPr sz="1500" spc="-40" dirty="0">
                <a:latin typeface="Verdana"/>
                <a:cs typeface="Verdana"/>
              </a:rPr>
              <a:t> </a:t>
            </a:r>
            <a:r>
              <a:rPr sz="1500" dirty="0">
                <a:latin typeface="Verdana"/>
                <a:cs typeface="Verdana"/>
              </a:rPr>
              <a:t>передать</a:t>
            </a:r>
            <a:r>
              <a:rPr sz="1500" spc="-10" dirty="0">
                <a:latin typeface="Verdana"/>
                <a:cs typeface="Verdana"/>
              </a:rPr>
              <a:t> </a:t>
            </a:r>
            <a:r>
              <a:rPr sz="1500" dirty="0">
                <a:latin typeface="Verdana"/>
                <a:cs typeface="Verdana"/>
              </a:rPr>
              <a:t>все</a:t>
            </a:r>
            <a:r>
              <a:rPr sz="1500" spc="-20" dirty="0">
                <a:latin typeface="Verdana"/>
                <a:cs typeface="Verdana"/>
              </a:rPr>
              <a:t> </a:t>
            </a:r>
            <a:r>
              <a:rPr sz="1500" spc="-25" dirty="0">
                <a:latin typeface="Verdana"/>
                <a:cs typeface="Verdana"/>
              </a:rPr>
              <a:t>три </a:t>
            </a:r>
            <a:r>
              <a:rPr sz="1500" dirty="0">
                <a:latin typeface="Verdana"/>
                <a:cs typeface="Verdana"/>
              </a:rPr>
              <a:t>микротемы, поместить</a:t>
            </a:r>
            <a:r>
              <a:rPr sz="1500" spc="-15" dirty="0">
                <a:latin typeface="Verdana"/>
                <a:cs typeface="Verdana"/>
              </a:rPr>
              <a:t> </a:t>
            </a:r>
            <a:r>
              <a:rPr sz="1500" dirty="0">
                <a:latin typeface="Verdana"/>
                <a:cs typeface="Verdana"/>
              </a:rPr>
              <a:t>каждую</a:t>
            </a:r>
            <a:r>
              <a:rPr sz="1500" spc="-15" dirty="0">
                <a:latin typeface="Verdana"/>
                <a:cs typeface="Verdana"/>
              </a:rPr>
              <a:t> </a:t>
            </a:r>
            <a:r>
              <a:rPr sz="1500" dirty="0">
                <a:latin typeface="Verdana"/>
                <a:cs typeface="Verdana"/>
              </a:rPr>
              <a:t>в</a:t>
            </a:r>
            <a:r>
              <a:rPr sz="1500" spc="-15" dirty="0">
                <a:latin typeface="Verdana"/>
                <a:cs typeface="Verdana"/>
              </a:rPr>
              <a:t> </a:t>
            </a:r>
            <a:r>
              <a:rPr sz="1500" dirty="0">
                <a:latin typeface="Verdana"/>
                <a:cs typeface="Verdana"/>
              </a:rPr>
              <a:t>отдельный</a:t>
            </a:r>
            <a:r>
              <a:rPr sz="1500" spc="-35" dirty="0">
                <a:latin typeface="Verdana"/>
                <a:cs typeface="Verdana"/>
              </a:rPr>
              <a:t> </a:t>
            </a:r>
            <a:r>
              <a:rPr sz="1500" dirty="0">
                <a:latin typeface="Verdana"/>
                <a:cs typeface="Verdana"/>
              </a:rPr>
              <a:t>абзац</a:t>
            </a:r>
            <a:r>
              <a:rPr sz="1500" spc="-30" dirty="0">
                <a:latin typeface="Verdana"/>
                <a:cs typeface="Verdana"/>
              </a:rPr>
              <a:t> </a:t>
            </a:r>
            <a:r>
              <a:rPr sz="1500" spc="-50" dirty="0">
                <a:latin typeface="Verdana"/>
                <a:cs typeface="Verdana"/>
              </a:rPr>
              <a:t>и </a:t>
            </a:r>
            <a:r>
              <a:rPr sz="1500" dirty="0">
                <a:latin typeface="Verdana"/>
                <a:cs typeface="Verdana"/>
              </a:rPr>
              <a:t>применить</a:t>
            </a:r>
            <a:r>
              <a:rPr sz="1500" spc="-30" dirty="0">
                <a:latin typeface="Verdana"/>
                <a:cs typeface="Verdana"/>
              </a:rPr>
              <a:t> </a:t>
            </a:r>
            <a:r>
              <a:rPr sz="1500" dirty="0">
                <a:latin typeface="Verdana"/>
                <a:cs typeface="Verdana"/>
              </a:rPr>
              <a:t>в</a:t>
            </a:r>
            <a:r>
              <a:rPr sz="1500" spc="-10" dirty="0">
                <a:latin typeface="Verdana"/>
                <a:cs typeface="Verdana"/>
              </a:rPr>
              <a:t> </a:t>
            </a:r>
            <a:r>
              <a:rPr sz="1500" dirty="0">
                <a:latin typeface="Verdana"/>
                <a:cs typeface="Verdana"/>
              </a:rPr>
              <a:t>каждом абзаце</a:t>
            </a:r>
            <a:r>
              <a:rPr sz="1500" spc="-35" dirty="0">
                <a:latin typeface="Verdana"/>
                <a:cs typeface="Verdana"/>
              </a:rPr>
              <a:t> </a:t>
            </a:r>
            <a:r>
              <a:rPr sz="1500" dirty="0">
                <a:latin typeface="Verdana"/>
                <a:cs typeface="Verdana"/>
              </a:rPr>
              <a:t>какой-нибудь</a:t>
            </a:r>
            <a:r>
              <a:rPr sz="1500" spc="-25" dirty="0">
                <a:latin typeface="Verdana"/>
                <a:cs typeface="Verdana"/>
              </a:rPr>
              <a:t> </a:t>
            </a:r>
            <a:r>
              <a:rPr sz="1500" spc="-10" dirty="0">
                <a:latin typeface="Verdana"/>
                <a:cs typeface="Verdana"/>
              </a:rPr>
              <a:t>способ сжатия.</a:t>
            </a:r>
            <a:endParaRPr sz="1500">
              <a:latin typeface="Verdana"/>
              <a:cs typeface="Verdana"/>
            </a:endParaRPr>
          </a:p>
          <a:p>
            <a:pPr marL="116205" indent="-104139">
              <a:lnSpc>
                <a:spcPts val="1610"/>
              </a:lnSpc>
              <a:spcBef>
                <a:spcPts val="434"/>
              </a:spcBef>
              <a:buClr>
                <a:srgbClr val="A6B727"/>
              </a:buClr>
              <a:buSzPct val="80000"/>
              <a:buFont typeface="Corbel"/>
              <a:buChar char="•"/>
              <a:tabLst>
                <a:tab pos="116839" algn="l"/>
              </a:tabLst>
            </a:pPr>
            <a:r>
              <a:rPr sz="1500" dirty="0">
                <a:latin typeface="Verdana"/>
                <a:cs typeface="Verdana"/>
              </a:rPr>
              <a:t>Максимальное</a:t>
            </a:r>
            <a:r>
              <a:rPr sz="1500" spc="-50" dirty="0">
                <a:latin typeface="Verdana"/>
                <a:cs typeface="Verdana"/>
              </a:rPr>
              <a:t> </a:t>
            </a:r>
            <a:r>
              <a:rPr sz="1500" dirty="0">
                <a:latin typeface="Verdana"/>
                <a:cs typeface="Verdana"/>
              </a:rPr>
              <a:t>количество</a:t>
            </a:r>
            <a:r>
              <a:rPr sz="1500" spc="-10" dirty="0">
                <a:latin typeface="Verdana"/>
                <a:cs typeface="Verdana"/>
              </a:rPr>
              <a:t> </a:t>
            </a:r>
            <a:r>
              <a:rPr sz="1500" dirty="0">
                <a:latin typeface="Verdana"/>
                <a:cs typeface="Verdana"/>
              </a:rPr>
              <a:t>баллов</a:t>
            </a:r>
            <a:r>
              <a:rPr sz="1500" spc="-35" dirty="0">
                <a:latin typeface="Verdana"/>
                <a:cs typeface="Verdana"/>
              </a:rPr>
              <a:t> </a:t>
            </a:r>
            <a:r>
              <a:rPr sz="1500" dirty="0">
                <a:latin typeface="Verdana"/>
                <a:cs typeface="Verdana"/>
              </a:rPr>
              <a:t>за</a:t>
            </a:r>
            <a:r>
              <a:rPr sz="1500" spc="-25" dirty="0">
                <a:latin typeface="Verdana"/>
                <a:cs typeface="Verdana"/>
              </a:rPr>
              <a:t> </a:t>
            </a:r>
            <a:r>
              <a:rPr sz="1500" dirty="0">
                <a:latin typeface="Verdana"/>
                <a:cs typeface="Verdana"/>
              </a:rPr>
              <a:t>сжатое</a:t>
            </a:r>
            <a:r>
              <a:rPr sz="1500" spc="-10" dirty="0">
                <a:latin typeface="Verdana"/>
                <a:cs typeface="Verdana"/>
              </a:rPr>
              <a:t> изложение</a:t>
            </a:r>
            <a:endParaRPr sz="1500">
              <a:latin typeface="Verdana"/>
              <a:cs typeface="Verdana"/>
            </a:endParaRPr>
          </a:p>
          <a:p>
            <a:pPr marL="116205">
              <a:lnSpc>
                <a:spcPts val="1605"/>
              </a:lnSpc>
            </a:pPr>
            <a:r>
              <a:rPr sz="1500" dirty="0">
                <a:latin typeface="Verdana"/>
                <a:cs typeface="Verdana"/>
              </a:rPr>
              <a:t>— </a:t>
            </a:r>
            <a:r>
              <a:rPr sz="1500" spc="-25" dirty="0">
                <a:latin typeface="Verdana"/>
                <a:cs typeface="Verdana"/>
              </a:rPr>
              <a:t>6.</a:t>
            </a:r>
            <a:endParaRPr sz="1500">
              <a:latin typeface="Verdana"/>
              <a:cs typeface="Verdana"/>
            </a:endParaRPr>
          </a:p>
          <a:p>
            <a:pPr marL="14604" algn="ctr">
              <a:lnSpc>
                <a:spcPts val="2160"/>
              </a:lnSpc>
            </a:pPr>
            <a:r>
              <a:rPr sz="1800" b="1" dirty="0">
                <a:latin typeface="Corbel"/>
                <a:cs typeface="Corbel"/>
              </a:rPr>
              <a:t>ИК1.</a:t>
            </a:r>
            <a:r>
              <a:rPr sz="1800" b="1" spc="-95" dirty="0">
                <a:latin typeface="Corbel"/>
                <a:cs typeface="Corbel"/>
              </a:rPr>
              <a:t> </a:t>
            </a:r>
            <a:r>
              <a:rPr sz="1800" b="1" spc="-10" dirty="0">
                <a:latin typeface="Corbel"/>
                <a:cs typeface="Corbel"/>
              </a:rPr>
              <a:t>Содержание</a:t>
            </a:r>
            <a:r>
              <a:rPr sz="1800" b="1" spc="-30" dirty="0">
                <a:latin typeface="Corbel"/>
                <a:cs typeface="Corbel"/>
              </a:rPr>
              <a:t> </a:t>
            </a:r>
            <a:r>
              <a:rPr sz="1800" b="1" spc="-10" dirty="0">
                <a:latin typeface="Corbel"/>
                <a:cs typeface="Corbel"/>
              </a:rPr>
              <a:t>изложения</a:t>
            </a:r>
            <a:endParaRPr sz="1800">
              <a:latin typeface="Corbel"/>
              <a:cs typeface="Corbel"/>
            </a:endParaRPr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460376" y="3260726"/>
          <a:ext cx="5948679" cy="272224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853305"/>
                <a:gridCol w="1095375"/>
              </a:tblGrid>
              <a:tr h="528320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sz="1600" b="1" dirty="0">
                          <a:solidFill>
                            <a:srgbClr val="FFFFFF"/>
                          </a:solidFill>
                          <a:latin typeface="Corbel"/>
                          <a:cs typeface="Corbel"/>
                        </a:rPr>
                        <a:t>Критерии</a:t>
                      </a:r>
                      <a:r>
                        <a:rPr sz="1600" b="1" spc="-50" dirty="0">
                          <a:solidFill>
                            <a:srgbClr val="FFFFFF"/>
                          </a:solidFill>
                          <a:latin typeface="Corbel"/>
                          <a:cs typeface="Corbel"/>
                        </a:rPr>
                        <a:t> </a:t>
                      </a:r>
                      <a:r>
                        <a:rPr sz="1600" b="1" spc="-10" dirty="0">
                          <a:solidFill>
                            <a:srgbClr val="FFFFFF"/>
                          </a:solidFill>
                          <a:latin typeface="Corbel"/>
                          <a:cs typeface="Corbel"/>
                        </a:rPr>
                        <a:t>оценивания</a:t>
                      </a:r>
                      <a:r>
                        <a:rPr sz="1600" b="1" spc="-15" dirty="0">
                          <a:solidFill>
                            <a:srgbClr val="FFFFFF"/>
                          </a:solidFill>
                          <a:latin typeface="Corbel"/>
                          <a:cs typeface="Corbel"/>
                        </a:rPr>
                        <a:t> </a:t>
                      </a:r>
                      <a:r>
                        <a:rPr sz="1600" b="1" spc="-10" dirty="0">
                          <a:solidFill>
                            <a:srgbClr val="FFFFFF"/>
                          </a:solidFill>
                          <a:latin typeface="Corbel"/>
                          <a:cs typeface="Corbel"/>
                        </a:rPr>
                        <a:t>сжатого</a:t>
                      </a:r>
                      <a:r>
                        <a:rPr sz="1600" b="1" spc="-50" dirty="0">
                          <a:solidFill>
                            <a:srgbClr val="FFFFFF"/>
                          </a:solidFill>
                          <a:latin typeface="Corbel"/>
                          <a:cs typeface="Corbel"/>
                        </a:rPr>
                        <a:t> </a:t>
                      </a:r>
                      <a:r>
                        <a:rPr sz="1600" b="1" spc="-10" dirty="0">
                          <a:solidFill>
                            <a:srgbClr val="FFFFFF"/>
                          </a:solidFill>
                          <a:latin typeface="Corbel"/>
                          <a:cs typeface="Corbel"/>
                        </a:rPr>
                        <a:t>изложения</a:t>
                      </a:r>
                      <a:endParaRPr sz="1600">
                        <a:latin typeface="Corbel"/>
                        <a:cs typeface="Corbel"/>
                      </a:endParaRPr>
                    </a:p>
                  </a:txBody>
                  <a:tcPr marL="0" marR="0" marT="33656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A6B727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sz="1600" b="1" spc="-10" dirty="0">
                          <a:solidFill>
                            <a:srgbClr val="FFFFFF"/>
                          </a:solidFill>
                          <a:latin typeface="Corbel"/>
                          <a:cs typeface="Corbel"/>
                        </a:rPr>
                        <a:t>Баллы</a:t>
                      </a:r>
                      <a:endParaRPr sz="1600">
                        <a:latin typeface="Corbel"/>
                        <a:cs typeface="Corbel"/>
                      </a:endParaRPr>
                    </a:p>
                  </a:txBody>
                  <a:tcPr marL="0" marR="0" marT="33656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A6B727"/>
                    </a:solidFill>
                  </a:tcPr>
                </a:tc>
              </a:tr>
              <a:tr h="730885">
                <a:tc>
                  <a:txBody>
                    <a:bodyPr/>
                    <a:lstStyle/>
                    <a:p>
                      <a:pPr marL="91440" marR="706755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1400" dirty="0">
                          <a:latin typeface="Corbel"/>
                          <a:cs typeface="Corbel"/>
                        </a:rPr>
                        <a:t>Экзаменуемый</a:t>
                      </a:r>
                      <a:r>
                        <a:rPr sz="1400" spc="-55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400" dirty="0">
                          <a:latin typeface="Corbel"/>
                          <a:cs typeface="Corbel"/>
                        </a:rPr>
                        <a:t>точно</a:t>
                      </a:r>
                      <a:r>
                        <a:rPr sz="1400" spc="-35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400" dirty="0">
                          <a:latin typeface="Corbel"/>
                          <a:cs typeface="Corbel"/>
                        </a:rPr>
                        <a:t>передал</a:t>
                      </a:r>
                      <a:r>
                        <a:rPr sz="1400" spc="-45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400" dirty="0">
                          <a:latin typeface="Corbel"/>
                          <a:cs typeface="Corbel"/>
                        </a:rPr>
                        <a:t>основное</a:t>
                      </a:r>
                      <a:r>
                        <a:rPr sz="1400" spc="-10" dirty="0">
                          <a:latin typeface="Corbel"/>
                          <a:cs typeface="Corbel"/>
                        </a:rPr>
                        <a:t> содержание </a:t>
                      </a:r>
                      <a:r>
                        <a:rPr sz="1400" dirty="0">
                          <a:latin typeface="Corbel"/>
                          <a:cs typeface="Corbel"/>
                        </a:rPr>
                        <a:t>прослушанного</a:t>
                      </a:r>
                      <a:r>
                        <a:rPr sz="1400" spc="-25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400" dirty="0">
                          <a:latin typeface="Corbel"/>
                          <a:cs typeface="Corbel"/>
                        </a:rPr>
                        <a:t>текста,</a:t>
                      </a:r>
                      <a:r>
                        <a:rPr sz="1400" spc="-40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400" dirty="0">
                          <a:latin typeface="Corbel"/>
                          <a:cs typeface="Corbel"/>
                        </a:rPr>
                        <a:t>отразив</a:t>
                      </a:r>
                      <a:r>
                        <a:rPr sz="1400" spc="-40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400" dirty="0">
                          <a:latin typeface="Corbel"/>
                          <a:cs typeface="Corbel"/>
                        </a:rPr>
                        <a:t>все</a:t>
                      </a:r>
                      <a:r>
                        <a:rPr sz="1400" spc="-35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400" dirty="0">
                          <a:latin typeface="Corbel"/>
                          <a:cs typeface="Corbel"/>
                        </a:rPr>
                        <a:t>важные</a:t>
                      </a:r>
                      <a:r>
                        <a:rPr sz="1400" spc="-30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400" dirty="0">
                          <a:latin typeface="Corbel"/>
                          <a:cs typeface="Corbel"/>
                        </a:rPr>
                        <a:t>для</a:t>
                      </a:r>
                      <a:r>
                        <a:rPr sz="1400" spc="-30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400" spc="-25" dirty="0">
                          <a:latin typeface="Corbel"/>
                          <a:cs typeface="Corbel"/>
                        </a:rPr>
                        <a:t>его </a:t>
                      </a:r>
                      <a:r>
                        <a:rPr sz="1400" spc="-10" dirty="0">
                          <a:latin typeface="Corbel"/>
                          <a:cs typeface="Corbel"/>
                        </a:rPr>
                        <a:t>восприятия</a:t>
                      </a:r>
                      <a:r>
                        <a:rPr sz="1400" spc="15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400" spc="-10" dirty="0">
                          <a:latin typeface="Corbel"/>
                          <a:cs typeface="Corbel"/>
                        </a:rPr>
                        <a:t>микротемы</a:t>
                      </a:r>
                      <a:endParaRPr sz="1400">
                        <a:latin typeface="Corbel"/>
                        <a:cs typeface="Corbel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0E6CD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1400" b="1" dirty="0">
                          <a:latin typeface="Corbel"/>
                          <a:cs typeface="Corbel"/>
                        </a:rPr>
                        <a:t>2</a:t>
                      </a:r>
                      <a:endParaRPr sz="1400">
                        <a:latin typeface="Corbel"/>
                        <a:cs typeface="Corbel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0E6CD"/>
                    </a:solidFill>
                  </a:tcPr>
                </a:tc>
              </a:tr>
              <a:tr h="731520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1400" dirty="0">
                          <a:latin typeface="Corbel"/>
                          <a:cs typeface="Corbel"/>
                        </a:rPr>
                        <a:t>Экзаменуемый</a:t>
                      </a:r>
                      <a:r>
                        <a:rPr sz="1400" spc="-50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400" dirty="0">
                          <a:latin typeface="Corbel"/>
                          <a:cs typeface="Corbel"/>
                        </a:rPr>
                        <a:t>передал</a:t>
                      </a:r>
                      <a:r>
                        <a:rPr sz="1400" spc="-55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400" dirty="0">
                          <a:latin typeface="Corbel"/>
                          <a:cs typeface="Corbel"/>
                        </a:rPr>
                        <a:t>основное</a:t>
                      </a:r>
                      <a:r>
                        <a:rPr sz="1400" spc="-15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400" spc="-10" dirty="0">
                          <a:latin typeface="Corbel"/>
                          <a:cs typeface="Corbel"/>
                        </a:rPr>
                        <a:t>содержание</a:t>
                      </a:r>
                      <a:endParaRPr sz="1400">
                        <a:latin typeface="Corbel"/>
                        <a:cs typeface="Corbel"/>
                      </a:endParaRPr>
                    </a:p>
                    <a:p>
                      <a:pPr marL="91440" marR="688340">
                        <a:lnSpc>
                          <a:spcPct val="100000"/>
                        </a:lnSpc>
                      </a:pPr>
                      <a:r>
                        <a:rPr sz="1400" dirty="0">
                          <a:latin typeface="Corbel"/>
                          <a:cs typeface="Corbel"/>
                        </a:rPr>
                        <a:t>прослушанного</a:t>
                      </a:r>
                      <a:r>
                        <a:rPr sz="1400" spc="-30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400" dirty="0">
                          <a:latin typeface="Corbel"/>
                          <a:cs typeface="Corbel"/>
                        </a:rPr>
                        <a:t>текста,</a:t>
                      </a:r>
                      <a:r>
                        <a:rPr sz="1400" spc="-40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400" dirty="0">
                          <a:latin typeface="Corbel"/>
                          <a:cs typeface="Corbel"/>
                        </a:rPr>
                        <a:t>но</a:t>
                      </a:r>
                      <a:r>
                        <a:rPr sz="1400" spc="-40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400" dirty="0">
                          <a:latin typeface="Corbel"/>
                          <a:cs typeface="Corbel"/>
                        </a:rPr>
                        <a:t>упустил</a:t>
                      </a:r>
                      <a:r>
                        <a:rPr sz="1400" spc="-45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400" dirty="0">
                          <a:latin typeface="Corbel"/>
                          <a:cs typeface="Corbel"/>
                        </a:rPr>
                        <a:t>или</a:t>
                      </a:r>
                      <a:r>
                        <a:rPr sz="1400" spc="-55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400" dirty="0">
                          <a:latin typeface="Corbel"/>
                          <a:cs typeface="Corbel"/>
                        </a:rPr>
                        <a:t>добавил</a:t>
                      </a:r>
                      <a:r>
                        <a:rPr sz="1400" spc="-30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400" spc="-20" dirty="0">
                          <a:latin typeface="Corbel"/>
                          <a:cs typeface="Corbel"/>
                        </a:rPr>
                        <a:t>одну </a:t>
                      </a:r>
                      <a:r>
                        <a:rPr sz="1400" spc="-10" dirty="0">
                          <a:latin typeface="Corbel"/>
                          <a:cs typeface="Corbel"/>
                        </a:rPr>
                        <a:t>микротему</a:t>
                      </a:r>
                      <a:endParaRPr sz="1400">
                        <a:latin typeface="Corbel"/>
                        <a:cs typeface="Corbel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0F3E8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1400" b="1" dirty="0">
                          <a:latin typeface="Corbel"/>
                          <a:cs typeface="Corbel"/>
                        </a:rPr>
                        <a:t>1</a:t>
                      </a:r>
                      <a:endParaRPr sz="1400">
                        <a:latin typeface="Corbel"/>
                        <a:cs typeface="Corbel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0F3E8"/>
                    </a:solidFill>
                  </a:tcPr>
                </a:tc>
              </a:tr>
              <a:tr h="731520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sz="1400" dirty="0">
                          <a:latin typeface="Corbel"/>
                          <a:cs typeface="Corbel"/>
                        </a:rPr>
                        <a:t>Экзаменуемый</a:t>
                      </a:r>
                      <a:r>
                        <a:rPr sz="1400" spc="-45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400" spc="-10" dirty="0">
                          <a:latin typeface="Corbel"/>
                          <a:cs typeface="Corbel"/>
                        </a:rPr>
                        <a:t>передал</a:t>
                      </a:r>
                      <a:r>
                        <a:rPr sz="1400" spc="-50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400" dirty="0">
                          <a:latin typeface="Corbel"/>
                          <a:cs typeface="Corbel"/>
                        </a:rPr>
                        <a:t>основное</a:t>
                      </a:r>
                      <a:r>
                        <a:rPr sz="1400" spc="-10" dirty="0">
                          <a:latin typeface="Corbel"/>
                          <a:cs typeface="Corbel"/>
                        </a:rPr>
                        <a:t> содержание</a:t>
                      </a:r>
                      <a:endParaRPr sz="1400">
                        <a:latin typeface="Corbel"/>
                        <a:cs typeface="Corbel"/>
                      </a:endParaRPr>
                    </a:p>
                    <a:p>
                      <a:pPr marL="91440" marR="9017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400" dirty="0">
                          <a:latin typeface="Corbel"/>
                          <a:cs typeface="Corbel"/>
                        </a:rPr>
                        <a:t>прослушанного</a:t>
                      </a:r>
                      <a:r>
                        <a:rPr sz="1400" spc="-40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400" dirty="0">
                          <a:latin typeface="Corbel"/>
                          <a:cs typeface="Corbel"/>
                        </a:rPr>
                        <a:t>текста,</a:t>
                      </a:r>
                      <a:r>
                        <a:rPr sz="1400" spc="-45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400" dirty="0">
                          <a:latin typeface="Corbel"/>
                          <a:cs typeface="Corbel"/>
                        </a:rPr>
                        <a:t>но</a:t>
                      </a:r>
                      <a:r>
                        <a:rPr sz="1400" spc="-40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400" dirty="0">
                          <a:latin typeface="Corbel"/>
                          <a:cs typeface="Corbel"/>
                        </a:rPr>
                        <a:t>упустил</a:t>
                      </a:r>
                      <a:r>
                        <a:rPr sz="1400" spc="-50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400" dirty="0">
                          <a:latin typeface="Corbel"/>
                          <a:cs typeface="Corbel"/>
                        </a:rPr>
                        <a:t>или</a:t>
                      </a:r>
                      <a:r>
                        <a:rPr sz="1400" spc="-50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400" dirty="0">
                          <a:latin typeface="Corbel"/>
                          <a:cs typeface="Corbel"/>
                        </a:rPr>
                        <a:t>добавил</a:t>
                      </a:r>
                      <a:r>
                        <a:rPr sz="1400" spc="-40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400" dirty="0">
                          <a:latin typeface="Corbel"/>
                          <a:cs typeface="Corbel"/>
                        </a:rPr>
                        <a:t>более</a:t>
                      </a:r>
                      <a:r>
                        <a:rPr sz="1400" spc="-25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400" spc="-10" dirty="0">
                          <a:latin typeface="Corbel"/>
                          <a:cs typeface="Corbel"/>
                        </a:rPr>
                        <a:t>одной микротемы</a:t>
                      </a:r>
                      <a:endParaRPr sz="1400">
                        <a:latin typeface="Corbel"/>
                        <a:cs typeface="Corbel"/>
                      </a:endParaRPr>
                    </a:p>
                  </a:txBody>
                  <a:tcPr marL="0" marR="0" marT="3429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0E6CD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sz="1400" b="1" dirty="0">
                          <a:latin typeface="Corbel"/>
                          <a:cs typeface="Corbel"/>
                        </a:rPr>
                        <a:t>0</a:t>
                      </a:r>
                      <a:endParaRPr sz="1400">
                        <a:latin typeface="Corbel"/>
                        <a:cs typeface="Corbel"/>
                      </a:endParaRPr>
                    </a:p>
                  </a:txBody>
                  <a:tcPr marL="0" marR="0" marT="3429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0E6CD"/>
                    </a:solidFill>
                  </a:tcPr>
                </a:tc>
              </a:tr>
            </a:tbl>
          </a:graphicData>
        </a:graphic>
      </p:graphicFrame>
      <p:sp>
        <p:nvSpPr>
          <p:cNvPr id="5" name="object 5"/>
          <p:cNvSpPr txBox="1"/>
          <p:nvPr/>
        </p:nvSpPr>
        <p:spPr>
          <a:xfrm>
            <a:off x="1855723" y="6047614"/>
            <a:ext cx="3121660" cy="2898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latin typeface="Corbel"/>
                <a:cs typeface="Corbel"/>
              </a:rPr>
              <a:t>ИК2.</a:t>
            </a:r>
            <a:r>
              <a:rPr sz="1800" b="1" spc="-100" dirty="0">
                <a:latin typeface="Corbel"/>
                <a:cs typeface="Corbel"/>
              </a:rPr>
              <a:t> </a:t>
            </a:r>
            <a:r>
              <a:rPr sz="1800" b="1" dirty="0">
                <a:latin typeface="Corbel"/>
                <a:cs typeface="Corbel"/>
              </a:rPr>
              <a:t>Сжатие</a:t>
            </a:r>
            <a:r>
              <a:rPr sz="1800" b="1" spc="-40" dirty="0">
                <a:latin typeface="Corbel"/>
                <a:cs typeface="Corbel"/>
              </a:rPr>
              <a:t> </a:t>
            </a:r>
            <a:r>
              <a:rPr sz="1800" b="1" spc="-10" dirty="0">
                <a:latin typeface="Corbel"/>
                <a:cs typeface="Corbel"/>
              </a:rPr>
              <a:t>исходного</a:t>
            </a:r>
            <a:r>
              <a:rPr sz="1800" b="1" spc="-25" dirty="0">
                <a:latin typeface="Corbel"/>
                <a:cs typeface="Corbel"/>
              </a:rPr>
              <a:t> </a:t>
            </a:r>
            <a:r>
              <a:rPr sz="1800" b="1" spc="-10" dirty="0">
                <a:latin typeface="Corbel"/>
                <a:cs typeface="Corbel"/>
              </a:rPr>
              <a:t>текста</a:t>
            </a:r>
            <a:endParaRPr sz="1800">
              <a:latin typeface="Corbel"/>
              <a:cs typeface="Corbel"/>
            </a:endParaRPr>
          </a:p>
        </p:txBody>
      </p:sp>
      <p:graphicFrame>
        <p:nvGraphicFramePr>
          <p:cNvPr id="6" name="object 6"/>
          <p:cNvGraphicFramePr>
            <a:graphicFrameLocks noGrp="1"/>
          </p:cNvGraphicFramePr>
          <p:nvPr/>
        </p:nvGraphicFramePr>
        <p:xfrm>
          <a:off x="460376" y="6430390"/>
          <a:ext cx="5948679" cy="25298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853305"/>
                <a:gridCol w="1095375"/>
              </a:tblGrid>
              <a:tr h="528320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sz="1600" b="1" dirty="0">
                          <a:solidFill>
                            <a:srgbClr val="FFFFFF"/>
                          </a:solidFill>
                          <a:latin typeface="Corbel"/>
                          <a:cs typeface="Corbel"/>
                        </a:rPr>
                        <a:t>Критерии</a:t>
                      </a:r>
                      <a:r>
                        <a:rPr sz="1600" b="1" spc="-50" dirty="0">
                          <a:solidFill>
                            <a:srgbClr val="FFFFFF"/>
                          </a:solidFill>
                          <a:latin typeface="Corbel"/>
                          <a:cs typeface="Corbel"/>
                        </a:rPr>
                        <a:t> </a:t>
                      </a:r>
                      <a:r>
                        <a:rPr sz="1600" b="1" spc="-10" dirty="0">
                          <a:solidFill>
                            <a:srgbClr val="FFFFFF"/>
                          </a:solidFill>
                          <a:latin typeface="Corbel"/>
                          <a:cs typeface="Corbel"/>
                        </a:rPr>
                        <a:t>оценивания</a:t>
                      </a:r>
                      <a:r>
                        <a:rPr sz="1600" b="1" spc="-15" dirty="0">
                          <a:solidFill>
                            <a:srgbClr val="FFFFFF"/>
                          </a:solidFill>
                          <a:latin typeface="Corbel"/>
                          <a:cs typeface="Corbel"/>
                        </a:rPr>
                        <a:t> </a:t>
                      </a:r>
                      <a:r>
                        <a:rPr sz="1600" b="1" spc="-10" dirty="0">
                          <a:solidFill>
                            <a:srgbClr val="FFFFFF"/>
                          </a:solidFill>
                          <a:latin typeface="Corbel"/>
                          <a:cs typeface="Corbel"/>
                        </a:rPr>
                        <a:t>сжатого</a:t>
                      </a:r>
                      <a:r>
                        <a:rPr sz="1600" b="1" spc="-50" dirty="0">
                          <a:solidFill>
                            <a:srgbClr val="FFFFFF"/>
                          </a:solidFill>
                          <a:latin typeface="Corbel"/>
                          <a:cs typeface="Corbel"/>
                        </a:rPr>
                        <a:t> </a:t>
                      </a:r>
                      <a:r>
                        <a:rPr sz="1600" b="1" spc="-10" dirty="0">
                          <a:solidFill>
                            <a:srgbClr val="FFFFFF"/>
                          </a:solidFill>
                          <a:latin typeface="Corbel"/>
                          <a:cs typeface="Corbel"/>
                        </a:rPr>
                        <a:t>изложения</a:t>
                      </a:r>
                      <a:endParaRPr sz="1600">
                        <a:latin typeface="Corbel"/>
                        <a:cs typeface="Corbel"/>
                      </a:endParaRPr>
                    </a:p>
                  </a:txBody>
                  <a:tcPr marL="0" marR="0" marT="3429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A6B727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sz="1600" b="1" spc="-10" dirty="0">
                          <a:solidFill>
                            <a:srgbClr val="FFFFFF"/>
                          </a:solidFill>
                          <a:latin typeface="Corbel"/>
                          <a:cs typeface="Corbel"/>
                        </a:rPr>
                        <a:t>Баллы</a:t>
                      </a:r>
                      <a:endParaRPr sz="1600">
                        <a:latin typeface="Corbel"/>
                        <a:cs typeface="Corbel"/>
                      </a:endParaRPr>
                    </a:p>
                  </a:txBody>
                  <a:tcPr marL="0" marR="0" marT="3429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A6B727"/>
                    </a:solidFill>
                  </a:tcPr>
                </a:tc>
              </a:tr>
              <a:tr h="528320">
                <a:tc>
                  <a:txBody>
                    <a:bodyPr/>
                    <a:lstStyle/>
                    <a:p>
                      <a:pPr marL="91440" marR="239395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1400" dirty="0">
                          <a:latin typeface="Corbel"/>
                          <a:cs typeface="Corbel"/>
                        </a:rPr>
                        <a:t>Экзаменуемый</a:t>
                      </a:r>
                      <a:r>
                        <a:rPr sz="1400" spc="-55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400" dirty="0">
                          <a:latin typeface="Corbel"/>
                          <a:cs typeface="Corbel"/>
                        </a:rPr>
                        <a:t>применил</a:t>
                      </a:r>
                      <a:r>
                        <a:rPr sz="1400" spc="-50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400" spc="-10" dirty="0">
                          <a:latin typeface="Corbel"/>
                          <a:cs typeface="Corbel"/>
                        </a:rPr>
                        <a:t>один</a:t>
                      </a:r>
                      <a:r>
                        <a:rPr sz="1400" spc="-30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400" dirty="0">
                          <a:latin typeface="Corbel"/>
                          <a:cs typeface="Corbel"/>
                        </a:rPr>
                        <a:t>или</a:t>
                      </a:r>
                      <a:r>
                        <a:rPr sz="1400" spc="-50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400" spc="-10" dirty="0">
                          <a:latin typeface="Corbel"/>
                          <a:cs typeface="Corbel"/>
                        </a:rPr>
                        <a:t>несколько</a:t>
                      </a:r>
                      <a:r>
                        <a:rPr sz="1400" spc="-30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400" spc="-10" dirty="0">
                          <a:latin typeface="Corbel"/>
                          <a:cs typeface="Corbel"/>
                        </a:rPr>
                        <a:t>приёмов </a:t>
                      </a:r>
                      <a:r>
                        <a:rPr sz="1400" dirty="0">
                          <a:latin typeface="Corbel"/>
                          <a:cs typeface="Corbel"/>
                        </a:rPr>
                        <a:t>сжатия</a:t>
                      </a:r>
                      <a:r>
                        <a:rPr sz="1400" spc="-50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400" dirty="0">
                          <a:latin typeface="Corbel"/>
                          <a:cs typeface="Corbel"/>
                        </a:rPr>
                        <a:t>текста,</a:t>
                      </a:r>
                      <a:r>
                        <a:rPr sz="1400" spc="-25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400" spc="-10" dirty="0">
                          <a:latin typeface="Corbel"/>
                          <a:cs typeface="Corbel"/>
                        </a:rPr>
                        <a:t>использовав</a:t>
                      </a:r>
                      <a:r>
                        <a:rPr sz="1400" spc="-40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400" dirty="0">
                          <a:latin typeface="Corbel"/>
                          <a:cs typeface="Corbel"/>
                        </a:rPr>
                        <a:t>их</a:t>
                      </a:r>
                      <a:r>
                        <a:rPr sz="1400" spc="-40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400" dirty="0">
                          <a:latin typeface="Corbel"/>
                          <a:cs typeface="Corbel"/>
                        </a:rPr>
                        <a:t>на</a:t>
                      </a:r>
                      <a:r>
                        <a:rPr sz="1400" spc="-40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400" dirty="0">
                          <a:latin typeface="Corbel"/>
                          <a:cs typeface="Corbel"/>
                        </a:rPr>
                        <a:t>протяжении</a:t>
                      </a:r>
                      <a:r>
                        <a:rPr sz="1400" spc="-30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400" dirty="0">
                          <a:latin typeface="Corbel"/>
                          <a:cs typeface="Corbel"/>
                        </a:rPr>
                        <a:t>всего</a:t>
                      </a:r>
                      <a:r>
                        <a:rPr sz="1400" spc="-30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400" spc="-10" dirty="0">
                          <a:latin typeface="Corbel"/>
                          <a:cs typeface="Corbel"/>
                        </a:rPr>
                        <a:t>текста</a:t>
                      </a:r>
                      <a:endParaRPr sz="1400">
                        <a:latin typeface="Corbel"/>
                        <a:cs typeface="Corbel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0E6CD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1400" b="1" dirty="0">
                          <a:latin typeface="Corbel"/>
                          <a:cs typeface="Corbel"/>
                        </a:rPr>
                        <a:t>2</a:t>
                      </a:r>
                      <a:endParaRPr sz="1400">
                        <a:latin typeface="Corbel"/>
                        <a:cs typeface="Corbel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0E6CD"/>
                    </a:solidFill>
                  </a:tcPr>
                </a:tc>
              </a:tr>
              <a:tr h="528320">
                <a:tc>
                  <a:txBody>
                    <a:bodyPr/>
                    <a:lstStyle/>
                    <a:p>
                      <a:pPr marL="91440" marR="533400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1400" dirty="0">
                          <a:latin typeface="Corbel"/>
                          <a:cs typeface="Corbel"/>
                        </a:rPr>
                        <a:t>Экзаменуемый</a:t>
                      </a:r>
                      <a:r>
                        <a:rPr sz="1400" spc="-55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400" dirty="0">
                          <a:latin typeface="Corbel"/>
                          <a:cs typeface="Corbel"/>
                        </a:rPr>
                        <a:t>применил</a:t>
                      </a:r>
                      <a:r>
                        <a:rPr sz="1400" spc="-50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400" spc="-10" dirty="0">
                          <a:latin typeface="Corbel"/>
                          <a:cs typeface="Corbel"/>
                        </a:rPr>
                        <a:t>один</a:t>
                      </a:r>
                      <a:r>
                        <a:rPr sz="1400" spc="-30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400" dirty="0">
                          <a:latin typeface="Corbel"/>
                          <a:cs typeface="Corbel"/>
                        </a:rPr>
                        <a:t>или</a:t>
                      </a:r>
                      <a:r>
                        <a:rPr sz="1400" spc="-50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400" spc="-10" dirty="0">
                          <a:latin typeface="Corbel"/>
                          <a:cs typeface="Corbel"/>
                        </a:rPr>
                        <a:t>несколько</a:t>
                      </a:r>
                      <a:r>
                        <a:rPr sz="1400" spc="-30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400" spc="-10" dirty="0">
                          <a:latin typeface="Corbel"/>
                          <a:cs typeface="Corbel"/>
                        </a:rPr>
                        <a:t>приёмов </a:t>
                      </a:r>
                      <a:r>
                        <a:rPr sz="1400" dirty="0">
                          <a:latin typeface="Corbel"/>
                          <a:cs typeface="Corbel"/>
                        </a:rPr>
                        <a:t>сжатия</a:t>
                      </a:r>
                      <a:r>
                        <a:rPr sz="1400" spc="-45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400" dirty="0">
                          <a:latin typeface="Corbel"/>
                          <a:cs typeface="Corbel"/>
                        </a:rPr>
                        <a:t>двух</a:t>
                      </a:r>
                      <a:r>
                        <a:rPr sz="1400" spc="-35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400" dirty="0">
                          <a:latin typeface="Corbel"/>
                          <a:cs typeface="Corbel"/>
                        </a:rPr>
                        <a:t>микротем</a:t>
                      </a:r>
                      <a:r>
                        <a:rPr sz="1400" spc="-65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400" spc="-10" dirty="0">
                          <a:latin typeface="Corbel"/>
                          <a:cs typeface="Corbel"/>
                        </a:rPr>
                        <a:t>текста</a:t>
                      </a:r>
                      <a:endParaRPr sz="1400">
                        <a:latin typeface="Corbel"/>
                        <a:cs typeface="Corbel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0F3E8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1400" b="1" dirty="0">
                          <a:latin typeface="Corbel"/>
                          <a:cs typeface="Corbel"/>
                        </a:rPr>
                        <a:t>1</a:t>
                      </a:r>
                      <a:endParaRPr sz="1400">
                        <a:latin typeface="Corbel"/>
                        <a:cs typeface="Corbel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0F3E8"/>
                    </a:solidFill>
                  </a:tcPr>
                </a:tc>
              </a:tr>
              <a:tr h="944880">
                <a:tc>
                  <a:txBody>
                    <a:bodyPr/>
                    <a:lstStyle/>
                    <a:p>
                      <a:pPr marL="91440" marR="533400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1400" dirty="0">
                          <a:latin typeface="Corbel"/>
                          <a:cs typeface="Corbel"/>
                        </a:rPr>
                        <a:t>Экзаменуемый</a:t>
                      </a:r>
                      <a:r>
                        <a:rPr sz="1400" spc="-55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400" dirty="0">
                          <a:latin typeface="Corbel"/>
                          <a:cs typeface="Corbel"/>
                        </a:rPr>
                        <a:t>применил</a:t>
                      </a:r>
                      <a:r>
                        <a:rPr sz="1400" spc="-50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400" spc="-10" dirty="0">
                          <a:latin typeface="Corbel"/>
                          <a:cs typeface="Corbel"/>
                        </a:rPr>
                        <a:t>один</a:t>
                      </a:r>
                      <a:r>
                        <a:rPr sz="1400" spc="-30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400" dirty="0">
                          <a:latin typeface="Corbel"/>
                          <a:cs typeface="Corbel"/>
                        </a:rPr>
                        <a:t>или</a:t>
                      </a:r>
                      <a:r>
                        <a:rPr sz="1400" spc="-50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400" spc="-10" dirty="0">
                          <a:latin typeface="Corbel"/>
                          <a:cs typeface="Corbel"/>
                        </a:rPr>
                        <a:t>несколько</a:t>
                      </a:r>
                      <a:r>
                        <a:rPr sz="1400" spc="-30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400" spc="-10" dirty="0">
                          <a:latin typeface="Corbel"/>
                          <a:cs typeface="Corbel"/>
                        </a:rPr>
                        <a:t>приёмов </a:t>
                      </a:r>
                      <a:r>
                        <a:rPr sz="1400" dirty="0">
                          <a:latin typeface="Corbel"/>
                          <a:cs typeface="Corbel"/>
                        </a:rPr>
                        <a:t>сжатия</a:t>
                      </a:r>
                      <a:r>
                        <a:rPr sz="1400" spc="-50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400" spc="-10" dirty="0">
                          <a:latin typeface="Corbel"/>
                          <a:cs typeface="Corbel"/>
                        </a:rPr>
                        <a:t>одной</a:t>
                      </a:r>
                      <a:r>
                        <a:rPr sz="1400" spc="-40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400" dirty="0">
                          <a:latin typeface="Corbel"/>
                          <a:cs typeface="Corbel"/>
                        </a:rPr>
                        <a:t>микротемы</a:t>
                      </a:r>
                      <a:r>
                        <a:rPr sz="1400" spc="-55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400" spc="-10" dirty="0">
                          <a:latin typeface="Corbel"/>
                          <a:cs typeface="Corbel"/>
                        </a:rPr>
                        <a:t>текста</a:t>
                      </a:r>
                      <a:endParaRPr sz="1400">
                        <a:latin typeface="Corbel"/>
                        <a:cs typeface="Corbel"/>
                      </a:endParaRPr>
                    </a:p>
                    <a:p>
                      <a:pPr marL="91440">
                        <a:lnSpc>
                          <a:spcPct val="100000"/>
                        </a:lnSpc>
                      </a:pPr>
                      <a:r>
                        <a:rPr sz="1400" spc="-25" dirty="0">
                          <a:latin typeface="Corbel"/>
                          <a:cs typeface="Corbel"/>
                        </a:rPr>
                        <a:t>или</a:t>
                      </a:r>
                      <a:endParaRPr sz="1400">
                        <a:latin typeface="Corbel"/>
                        <a:cs typeface="Corbel"/>
                      </a:endParaRPr>
                    </a:p>
                    <a:p>
                      <a:pPr marL="91440">
                        <a:lnSpc>
                          <a:spcPct val="100000"/>
                        </a:lnSpc>
                      </a:pPr>
                      <a:r>
                        <a:rPr sz="1400" dirty="0">
                          <a:latin typeface="Corbel"/>
                          <a:cs typeface="Corbel"/>
                        </a:rPr>
                        <a:t>экзаменуемый</a:t>
                      </a:r>
                      <a:r>
                        <a:rPr sz="1400" spc="-40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400" dirty="0">
                          <a:latin typeface="Corbel"/>
                          <a:cs typeface="Corbel"/>
                        </a:rPr>
                        <a:t>не</a:t>
                      </a:r>
                      <a:r>
                        <a:rPr sz="1400" spc="-20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400" spc="-10" dirty="0">
                          <a:latin typeface="Corbel"/>
                          <a:cs typeface="Corbel"/>
                        </a:rPr>
                        <a:t>использовал</a:t>
                      </a:r>
                      <a:r>
                        <a:rPr sz="1400" spc="-25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400" dirty="0">
                          <a:latin typeface="Corbel"/>
                          <a:cs typeface="Corbel"/>
                        </a:rPr>
                        <a:t>приёмы</a:t>
                      </a:r>
                      <a:r>
                        <a:rPr sz="1400" spc="-45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400" dirty="0">
                          <a:latin typeface="Corbel"/>
                          <a:cs typeface="Corbel"/>
                        </a:rPr>
                        <a:t>сжатия</a:t>
                      </a:r>
                      <a:r>
                        <a:rPr sz="1400" spc="-20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400" spc="-10" dirty="0">
                          <a:latin typeface="Corbel"/>
                          <a:cs typeface="Corbel"/>
                        </a:rPr>
                        <a:t>текста</a:t>
                      </a:r>
                      <a:endParaRPr sz="1400">
                        <a:latin typeface="Corbel"/>
                        <a:cs typeface="Corbel"/>
                      </a:endParaRPr>
                    </a:p>
                  </a:txBody>
                  <a:tcPr marL="0" marR="0" marT="35559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0E6CD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1400" b="1" dirty="0">
                          <a:latin typeface="Corbel"/>
                          <a:cs typeface="Corbel"/>
                        </a:rPr>
                        <a:t>0</a:t>
                      </a:r>
                      <a:endParaRPr sz="1400">
                        <a:latin typeface="Corbel"/>
                        <a:cs typeface="Corbel"/>
                      </a:endParaRPr>
                    </a:p>
                  </a:txBody>
                  <a:tcPr marL="0" marR="0" marT="35559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0E6CD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18516" y="385013"/>
            <a:ext cx="5314315" cy="47448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000" dirty="0"/>
              <a:t>Критерии</a:t>
            </a:r>
            <a:r>
              <a:rPr sz="3000" spc="-65" dirty="0"/>
              <a:t> </a:t>
            </a:r>
            <a:r>
              <a:rPr sz="3000" dirty="0"/>
              <a:t>оценивания</a:t>
            </a:r>
            <a:r>
              <a:rPr sz="3000" spc="-30" dirty="0"/>
              <a:t> </a:t>
            </a:r>
            <a:r>
              <a:rPr sz="3000" dirty="0"/>
              <a:t>по</a:t>
            </a:r>
            <a:r>
              <a:rPr sz="3000" spc="-145" dirty="0"/>
              <a:t> </a:t>
            </a:r>
            <a:r>
              <a:rPr sz="3000" spc="-20" dirty="0"/>
              <a:t>ФИПИ</a:t>
            </a:r>
            <a:endParaRPr sz="3000"/>
          </a:p>
        </p:txBody>
      </p:sp>
      <p:sp>
        <p:nvSpPr>
          <p:cNvPr id="3" name="object 3"/>
          <p:cNvSpPr txBox="1"/>
          <p:nvPr/>
        </p:nvSpPr>
        <p:spPr>
          <a:xfrm>
            <a:off x="2279395" y="1004697"/>
            <a:ext cx="2277110" cy="2898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latin typeface="Corbel"/>
                <a:cs typeface="Corbel"/>
              </a:rPr>
              <a:t>ИК3.</a:t>
            </a:r>
            <a:r>
              <a:rPr sz="1800" b="1" spc="-75" dirty="0">
                <a:latin typeface="Corbel"/>
                <a:cs typeface="Corbel"/>
              </a:rPr>
              <a:t> </a:t>
            </a:r>
            <a:r>
              <a:rPr sz="1800" b="1" dirty="0">
                <a:latin typeface="Corbel"/>
                <a:cs typeface="Corbel"/>
              </a:rPr>
              <a:t>Логичность</a:t>
            </a:r>
            <a:r>
              <a:rPr sz="1800" b="1" spc="10" dirty="0">
                <a:latin typeface="Corbel"/>
                <a:cs typeface="Corbel"/>
              </a:rPr>
              <a:t> </a:t>
            </a:r>
            <a:r>
              <a:rPr sz="1800" b="1" spc="-20" dirty="0">
                <a:latin typeface="Corbel"/>
                <a:cs typeface="Corbel"/>
              </a:rPr>
              <a:t>речи</a:t>
            </a:r>
            <a:endParaRPr sz="1800">
              <a:latin typeface="Corbel"/>
              <a:cs typeface="Corbel"/>
            </a:endParaRPr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460376" y="1388235"/>
          <a:ext cx="5948679" cy="21132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853305"/>
                <a:gridCol w="1095375"/>
              </a:tblGrid>
              <a:tr h="528320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sz="1600" b="1" dirty="0">
                          <a:solidFill>
                            <a:srgbClr val="FFFFFF"/>
                          </a:solidFill>
                          <a:latin typeface="Corbel"/>
                          <a:cs typeface="Corbel"/>
                        </a:rPr>
                        <a:t>Критерии</a:t>
                      </a:r>
                      <a:r>
                        <a:rPr sz="1600" b="1" spc="-50" dirty="0">
                          <a:solidFill>
                            <a:srgbClr val="FFFFFF"/>
                          </a:solidFill>
                          <a:latin typeface="Corbel"/>
                          <a:cs typeface="Corbel"/>
                        </a:rPr>
                        <a:t> </a:t>
                      </a:r>
                      <a:r>
                        <a:rPr sz="1600" b="1" spc="-10" dirty="0">
                          <a:solidFill>
                            <a:srgbClr val="FFFFFF"/>
                          </a:solidFill>
                          <a:latin typeface="Corbel"/>
                          <a:cs typeface="Corbel"/>
                        </a:rPr>
                        <a:t>оценивания</a:t>
                      </a:r>
                      <a:r>
                        <a:rPr sz="1600" b="1" spc="-15" dirty="0">
                          <a:solidFill>
                            <a:srgbClr val="FFFFFF"/>
                          </a:solidFill>
                          <a:latin typeface="Corbel"/>
                          <a:cs typeface="Corbel"/>
                        </a:rPr>
                        <a:t> </a:t>
                      </a:r>
                      <a:r>
                        <a:rPr sz="1600" b="1" spc="-10" dirty="0">
                          <a:solidFill>
                            <a:srgbClr val="FFFFFF"/>
                          </a:solidFill>
                          <a:latin typeface="Corbel"/>
                          <a:cs typeface="Corbel"/>
                        </a:rPr>
                        <a:t>сжатого</a:t>
                      </a:r>
                      <a:r>
                        <a:rPr sz="1600" b="1" spc="-50" dirty="0">
                          <a:solidFill>
                            <a:srgbClr val="FFFFFF"/>
                          </a:solidFill>
                          <a:latin typeface="Corbel"/>
                          <a:cs typeface="Corbel"/>
                        </a:rPr>
                        <a:t> </a:t>
                      </a:r>
                      <a:r>
                        <a:rPr sz="1600" b="1" spc="-10" dirty="0">
                          <a:solidFill>
                            <a:srgbClr val="FFFFFF"/>
                          </a:solidFill>
                          <a:latin typeface="Corbel"/>
                          <a:cs typeface="Corbel"/>
                        </a:rPr>
                        <a:t>изложения</a:t>
                      </a:r>
                      <a:endParaRPr sz="1600">
                        <a:latin typeface="Corbel"/>
                        <a:cs typeface="Corbel"/>
                      </a:endParaRPr>
                    </a:p>
                  </a:txBody>
                  <a:tcPr marL="0" marR="0" marT="33656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A6B727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sz="1600" b="1" spc="-10" dirty="0">
                          <a:solidFill>
                            <a:srgbClr val="FFFFFF"/>
                          </a:solidFill>
                          <a:latin typeface="Corbel"/>
                          <a:cs typeface="Corbel"/>
                        </a:rPr>
                        <a:t>Баллы</a:t>
                      </a:r>
                      <a:endParaRPr sz="1600">
                        <a:latin typeface="Corbel"/>
                        <a:cs typeface="Corbel"/>
                      </a:endParaRPr>
                    </a:p>
                  </a:txBody>
                  <a:tcPr marL="0" marR="0" marT="33656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A6B727"/>
                    </a:solidFill>
                  </a:tcPr>
                </a:tc>
              </a:tr>
              <a:tr h="528320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sz="1400" dirty="0">
                          <a:latin typeface="Corbel"/>
                          <a:cs typeface="Corbel"/>
                        </a:rPr>
                        <a:t>Логические</a:t>
                      </a:r>
                      <a:r>
                        <a:rPr sz="1400" spc="-60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400" dirty="0">
                          <a:latin typeface="Corbel"/>
                          <a:cs typeface="Corbel"/>
                        </a:rPr>
                        <a:t>ошибки</a:t>
                      </a:r>
                      <a:r>
                        <a:rPr sz="1400" spc="-65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400" spc="-10" dirty="0">
                          <a:latin typeface="Corbel"/>
                          <a:cs typeface="Corbel"/>
                        </a:rPr>
                        <a:t>отсутствуют</a:t>
                      </a:r>
                      <a:endParaRPr sz="1400">
                        <a:latin typeface="Corbel"/>
                        <a:cs typeface="Corbel"/>
                      </a:endParaRPr>
                    </a:p>
                  </a:txBody>
                  <a:tcPr marL="0" marR="0" marT="3429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0E6CD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sz="1400" b="1" dirty="0">
                          <a:latin typeface="Corbel"/>
                          <a:cs typeface="Corbel"/>
                        </a:rPr>
                        <a:t>2</a:t>
                      </a:r>
                      <a:endParaRPr sz="1400">
                        <a:latin typeface="Corbel"/>
                        <a:cs typeface="Corbel"/>
                      </a:endParaRPr>
                    </a:p>
                  </a:txBody>
                  <a:tcPr marL="0" marR="0" marT="3429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0E6CD"/>
                    </a:solidFill>
                  </a:tcPr>
                </a:tc>
              </a:tr>
              <a:tr h="528320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sz="1400" dirty="0">
                          <a:latin typeface="Corbel"/>
                          <a:cs typeface="Corbel"/>
                        </a:rPr>
                        <a:t>Допущена</a:t>
                      </a:r>
                      <a:r>
                        <a:rPr sz="1400" spc="-45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400" dirty="0">
                          <a:latin typeface="Corbel"/>
                          <a:cs typeface="Corbel"/>
                        </a:rPr>
                        <a:t>одна</a:t>
                      </a:r>
                      <a:r>
                        <a:rPr sz="1400" spc="-25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400" spc="-10" dirty="0">
                          <a:latin typeface="Corbel"/>
                          <a:cs typeface="Corbel"/>
                        </a:rPr>
                        <a:t>логическая</a:t>
                      </a:r>
                      <a:r>
                        <a:rPr sz="1400" spc="-55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400" spc="-10" dirty="0">
                          <a:latin typeface="Corbel"/>
                          <a:cs typeface="Corbel"/>
                        </a:rPr>
                        <a:t>ошибка</a:t>
                      </a:r>
                      <a:endParaRPr sz="1400">
                        <a:latin typeface="Corbel"/>
                        <a:cs typeface="Corbel"/>
                      </a:endParaRPr>
                    </a:p>
                  </a:txBody>
                  <a:tcPr marL="0" marR="0" marT="3429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0F3E8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sz="1400" b="1" dirty="0">
                          <a:latin typeface="Corbel"/>
                          <a:cs typeface="Corbel"/>
                        </a:rPr>
                        <a:t>1</a:t>
                      </a:r>
                      <a:endParaRPr sz="1400">
                        <a:latin typeface="Corbel"/>
                        <a:cs typeface="Corbel"/>
                      </a:endParaRPr>
                    </a:p>
                  </a:txBody>
                  <a:tcPr marL="0" marR="0" marT="3429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0F3E8"/>
                    </a:solidFill>
                  </a:tcPr>
                </a:tc>
              </a:tr>
              <a:tr h="528320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1400" dirty="0">
                          <a:latin typeface="Corbel"/>
                          <a:cs typeface="Corbel"/>
                        </a:rPr>
                        <a:t>Допущены</a:t>
                      </a:r>
                      <a:r>
                        <a:rPr sz="1400" spc="-35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400" dirty="0">
                          <a:latin typeface="Corbel"/>
                          <a:cs typeface="Corbel"/>
                        </a:rPr>
                        <a:t>две</a:t>
                      </a:r>
                      <a:r>
                        <a:rPr sz="1400" spc="-20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400" spc="-10" dirty="0">
                          <a:latin typeface="Corbel"/>
                          <a:cs typeface="Corbel"/>
                        </a:rPr>
                        <a:t>логические</a:t>
                      </a:r>
                      <a:r>
                        <a:rPr sz="1400" spc="-45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400" dirty="0">
                          <a:latin typeface="Corbel"/>
                          <a:cs typeface="Corbel"/>
                        </a:rPr>
                        <a:t>ошибки</a:t>
                      </a:r>
                      <a:r>
                        <a:rPr sz="1400" spc="-50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400" dirty="0">
                          <a:latin typeface="Corbel"/>
                          <a:cs typeface="Corbel"/>
                        </a:rPr>
                        <a:t>или</a:t>
                      </a:r>
                      <a:r>
                        <a:rPr sz="1400" spc="-20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400" spc="-10" dirty="0">
                          <a:latin typeface="Corbel"/>
                          <a:cs typeface="Corbel"/>
                        </a:rPr>
                        <a:t>более</a:t>
                      </a:r>
                      <a:endParaRPr sz="1400">
                        <a:latin typeface="Corbel"/>
                        <a:cs typeface="Corbel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0E6CD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1400" b="1" dirty="0">
                          <a:latin typeface="Corbel"/>
                          <a:cs typeface="Corbel"/>
                        </a:rPr>
                        <a:t>0</a:t>
                      </a:r>
                      <a:endParaRPr sz="1400">
                        <a:latin typeface="Corbel"/>
                        <a:cs typeface="Corbel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0E6CD"/>
                    </a:solidFill>
                  </a:tcPr>
                </a:tc>
              </a:tr>
            </a:tbl>
          </a:graphicData>
        </a:graphic>
      </p:graphicFrame>
      <p:sp>
        <p:nvSpPr>
          <p:cNvPr id="5" name="object 5"/>
          <p:cNvSpPr txBox="1"/>
          <p:nvPr/>
        </p:nvSpPr>
        <p:spPr>
          <a:xfrm>
            <a:off x="559715" y="3628086"/>
            <a:ext cx="5729605" cy="276280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5715" algn="ctr">
              <a:lnSpc>
                <a:spcPct val="100000"/>
              </a:lnSpc>
              <a:spcBef>
                <a:spcPts val="100"/>
              </a:spcBef>
            </a:pPr>
            <a:r>
              <a:rPr sz="3000" dirty="0">
                <a:solidFill>
                  <a:srgbClr val="A6B727"/>
                </a:solidFill>
                <a:latin typeface="Corbel"/>
                <a:cs typeface="Corbel"/>
              </a:rPr>
              <a:t>Оценка</a:t>
            </a:r>
            <a:r>
              <a:rPr sz="3000" spc="-90" dirty="0">
                <a:solidFill>
                  <a:srgbClr val="A6B727"/>
                </a:solidFill>
                <a:latin typeface="Corbel"/>
                <a:cs typeface="Corbel"/>
              </a:rPr>
              <a:t> </a:t>
            </a:r>
            <a:r>
              <a:rPr sz="3000" spc="-10" dirty="0">
                <a:solidFill>
                  <a:srgbClr val="A6B727"/>
                </a:solidFill>
                <a:latin typeface="Corbel"/>
                <a:cs typeface="Corbel"/>
              </a:rPr>
              <a:t>грамотности</a:t>
            </a:r>
            <a:endParaRPr sz="3000">
              <a:latin typeface="Corbel"/>
              <a:cs typeface="Corbel"/>
            </a:endParaRPr>
          </a:p>
          <a:p>
            <a:pPr marL="12700" marR="5080">
              <a:lnSpc>
                <a:spcPct val="80000"/>
              </a:lnSpc>
              <a:spcBef>
                <a:spcPts val="1385"/>
              </a:spcBef>
            </a:pPr>
            <a:r>
              <a:rPr sz="1200" b="1" i="1" dirty="0">
                <a:latin typeface="Verdana"/>
                <a:cs typeface="Verdana"/>
              </a:rPr>
              <a:t>Все</a:t>
            </a:r>
            <a:r>
              <a:rPr sz="1200" b="1" i="1" spc="-30" dirty="0">
                <a:latin typeface="Verdana"/>
                <a:cs typeface="Verdana"/>
              </a:rPr>
              <a:t> </a:t>
            </a:r>
            <a:r>
              <a:rPr sz="1200" b="1" i="1" dirty="0">
                <a:latin typeface="Verdana"/>
                <a:cs typeface="Verdana"/>
              </a:rPr>
              <a:t>письменные</a:t>
            </a:r>
            <a:r>
              <a:rPr sz="1200" b="1" i="1" spc="-10" dirty="0">
                <a:latin typeface="Verdana"/>
                <a:cs typeface="Verdana"/>
              </a:rPr>
              <a:t> </a:t>
            </a:r>
            <a:r>
              <a:rPr sz="1200" b="1" i="1" dirty="0">
                <a:latin typeface="Verdana"/>
                <a:cs typeface="Verdana"/>
              </a:rPr>
              <a:t>задания</a:t>
            </a:r>
            <a:r>
              <a:rPr sz="1200" b="1" i="1" spc="-45" dirty="0">
                <a:latin typeface="Verdana"/>
                <a:cs typeface="Verdana"/>
              </a:rPr>
              <a:t> </a:t>
            </a:r>
            <a:r>
              <a:rPr sz="1200" b="1" i="1" dirty="0">
                <a:latin typeface="Verdana"/>
                <a:cs typeface="Verdana"/>
              </a:rPr>
              <a:t>оцениваются</a:t>
            </a:r>
            <a:r>
              <a:rPr sz="1200" b="1" i="1" spc="-45" dirty="0">
                <a:latin typeface="Verdana"/>
                <a:cs typeface="Verdana"/>
              </a:rPr>
              <a:t> </a:t>
            </a:r>
            <a:r>
              <a:rPr sz="1200" b="1" i="1" dirty="0">
                <a:latin typeface="Verdana"/>
                <a:cs typeface="Verdana"/>
              </a:rPr>
              <a:t>не</a:t>
            </a:r>
            <a:r>
              <a:rPr sz="1200" b="1" i="1" spc="-15" dirty="0">
                <a:latin typeface="Verdana"/>
                <a:cs typeface="Verdana"/>
              </a:rPr>
              <a:t> </a:t>
            </a:r>
            <a:r>
              <a:rPr sz="1200" b="1" i="1" dirty="0">
                <a:latin typeface="Verdana"/>
                <a:cs typeface="Verdana"/>
              </a:rPr>
              <a:t>только</a:t>
            </a:r>
            <a:r>
              <a:rPr sz="1200" b="1" i="1" spc="-35" dirty="0">
                <a:latin typeface="Verdana"/>
                <a:cs typeface="Verdana"/>
              </a:rPr>
              <a:t> </a:t>
            </a:r>
            <a:r>
              <a:rPr sz="1200" b="1" i="1" dirty="0">
                <a:latin typeface="Verdana"/>
                <a:cs typeface="Verdana"/>
              </a:rPr>
              <a:t>по</a:t>
            </a:r>
            <a:r>
              <a:rPr sz="1200" b="1" i="1" spc="-15" dirty="0">
                <a:latin typeface="Verdana"/>
                <a:cs typeface="Verdana"/>
              </a:rPr>
              <a:t> </a:t>
            </a:r>
            <a:r>
              <a:rPr sz="1200" b="1" i="1" dirty="0">
                <a:latin typeface="Verdana"/>
                <a:cs typeface="Verdana"/>
              </a:rPr>
              <a:t>структуре</a:t>
            </a:r>
            <a:r>
              <a:rPr sz="1200" b="1" i="1" spc="-45" dirty="0">
                <a:latin typeface="Verdana"/>
                <a:cs typeface="Verdana"/>
              </a:rPr>
              <a:t> </a:t>
            </a:r>
            <a:r>
              <a:rPr sz="1200" b="1" i="1" spc="-50" dirty="0">
                <a:latin typeface="Verdana"/>
                <a:cs typeface="Verdana"/>
              </a:rPr>
              <a:t>и </a:t>
            </a:r>
            <a:r>
              <a:rPr sz="1200" b="1" i="1" dirty="0">
                <a:latin typeface="Verdana"/>
                <a:cs typeface="Verdana"/>
              </a:rPr>
              <a:t>содержанию,</a:t>
            </a:r>
            <a:r>
              <a:rPr sz="1200" b="1" i="1" spc="-45" dirty="0">
                <a:latin typeface="Verdana"/>
                <a:cs typeface="Verdana"/>
              </a:rPr>
              <a:t> </a:t>
            </a:r>
            <a:r>
              <a:rPr sz="1200" b="1" i="1" dirty="0">
                <a:latin typeface="Verdana"/>
                <a:cs typeface="Verdana"/>
              </a:rPr>
              <a:t>но</a:t>
            </a:r>
            <a:r>
              <a:rPr sz="1200" b="1" i="1" spc="-15" dirty="0">
                <a:latin typeface="Verdana"/>
                <a:cs typeface="Verdana"/>
              </a:rPr>
              <a:t> </a:t>
            </a:r>
            <a:r>
              <a:rPr sz="1200" b="1" i="1" dirty="0">
                <a:latin typeface="Verdana"/>
                <a:cs typeface="Verdana"/>
              </a:rPr>
              <a:t>и</a:t>
            </a:r>
            <a:r>
              <a:rPr sz="1200" b="1" i="1" spc="-15" dirty="0">
                <a:latin typeface="Verdana"/>
                <a:cs typeface="Verdana"/>
              </a:rPr>
              <a:t> </a:t>
            </a:r>
            <a:r>
              <a:rPr sz="1200" b="1" i="1" dirty="0">
                <a:latin typeface="Verdana"/>
                <a:cs typeface="Verdana"/>
              </a:rPr>
              <a:t>по</a:t>
            </a:r>
            <a:r>
              <a:rPr sz="1200" b="1" i="1" spc="-20" dirty="0">
                <a:latin typeface="Verdana"/>
                <a:cs typeface="Verdana"/>
              </a:rPr>
              <a:t> </a:t>
            </a:r>
            <a:r>
              <a:rPr sz="1200" b="1" i="1" dirty="0">
                <a:latin typeface="Verdana"/>
                <a:cs typeface="Verdana"/>
              </a:rPr>
              <a:t>критериям</a:t>
            </a:r>
            <a:r>
              <a:rPr sz="1200" b="1" i="1" spc="-25" dirty="0">
                <a:latin typeface="Verdana"/>
                <a:cs typeface="Verdana"/>
              </a:rPr>
              <a:t> </a:t>
            </a:r>
            <a:r>
              <a:rPr sz="1200" b="1" i="1" spc="-10" dirty="0">
                <a:latin typeface="Verdana"/>
                <a:cs typeface="Verdana"/>
              </a:rPr>
              <a:t>грамотности:</a:t>
            </a:r>
            <a:endParaRPr sz="120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150">
              <a:latin typeface="Verdana"/>
              <a:cs typeface="Verdana"/>
            </a:endParaRPr>
          </a:p>
          <a:p>
            <a:pPr marL="355600" indent="-342900">
              <a:lnSpc>
                <a:spcPct val="100000"/>
              </a:lnSpc>
              <a:buClr>
                <a:srgbClr val="A6B727"/>
              </a:buClr>
              <a:buSzPct val="79166"/>
              <a:buAutoNum type="arabicPeriod"/>
              <a:tabLst>
                <a:tab pos="354965" algn="l"/>
                <a:tab pos="355600" algn="l"/>
              </a:tabLst>
            </a:pPr>
            <a:r>
              <a:rPr sz="1200" spc="-10" dirty="0">
                <a:latin typeface="Verdana"/>
                <a:cs typeface="Verdana"/>
              </a:rPr>
              <a:t>Орфография.</a:t>
            </a:r>
            <a:endParaRPr sz="120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10"/>
              </a:spcBef>
              <a:buClr>
                <a:srgbClr val="A6B727"/>
              </a:buClr>
              <a:buFont typeface="Verdana"/>
              <a:buAutoNum type="arabicPeriod"/>
            </a:pPr>
            <a:endParaRPr sz="1150">
              <a:latin typeface="Verdana"/>
              <a:cs typeface="Verdana"/>
            </a:endParaRPr>
          </a:p>
          <a:p>
            <a:pPr marL="355600" indent="-342900">
              <a:lnSpc>
                <a:spcPct val="100000"/>
              </a:lnSpc>
              <a:buClr>
                <a:srgbClr val="A6B727"/>
              </a:buClr>
              <a:buSzPct val="79166"/>
              <a:buAutoNum type="arabicPeriod"/>
              <a:tabLst>
                <a:tab pos="354965" algn="l"/>
                <a:tab pos="355600" algn="l"/>
              </a:tabLst>
            </a:pPr>
            <a:r>
              <a:rPr sz="1200" spc="-10" dirty="0">
                <a:latin typeface="Verdana"/>
                <a:cs typeface="Verdana"/>
              </a:rPr>
              <a:t>Пунктуация.</a:t>
            </a:r>
            <a:endParaRPr sz="120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55"/>
              </a:spcBef>
              <a:buClr>
                <a:srgbClr val="A6B727"/>
              </a:buClr>
              <a:buFont typeface="Verdana"/>
              <a:buAutoNum type="arabicPeriod"/>
            </a:pPr>
            <a:endParaRPr sz="1100">
              <a:latin typeface="Verdana"/>
              <a:cs typeface="Verdana"/>
            </a:endParaRPr>
          </a:p>
          <a:p>
            <a:pPr marL="355600" indent="-342900">
              <a:lnSpc>
                <a:spcPct val="100000"/>
              </a:lnSpc>
              <a:buClr>
                <a:srgbClr val="A6B727"/>
              </a:buClr>
              <a:buSzPct val="79166"/>
              <a:buAutoNum type="arabicPeriod"/>
              <a:tabLst>
                <a:tab pos="354965" algn="l"/>
                <a:tab pos="355600" algn="l"/>
              </a:tabLst>
            </a:pPr>
            <a:r>
              <a:rPr sz="1200" spc="-10" dirty="0">
                <a:latin typeface="Verdana"/>
                <a:cs typeface="Verdana"/>
              </a:rPr>
              <a:t>Грамматика.</a:t>
            </a:r>
            <a:endParaRPr sz="120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Clr>
                <a:srgbClr val="A6B727"/>
              </a:buClr>
              <a:buFont typeface="Verdana"/>
              <a:buAutoNum type="arabicPeriod"/>
            </a:pPr>
            <a:endParaRPr sz="1150">
              <a:latin typeface="Verdana"/>
              <a:cs typeface="Verdana"/>
            </a:endParaRPr>
          </a:p>
          <a:p>
            <a:pPr marL="355600" indent="-342900">
              <a:lnSpc>
                <a:spcPct val="100000"/>
              </a:lnSpc>
              <a:spcBef>
                <a:spcPts val="5"/>
              </a:spcBef>
              <a:buClr>
                <a:srgbClr val="A6B727"/>
              </a:buClr>
              <a:buSzPct val="79166"/>
              <a:buAutoNum type="arabicPeriod"/>
              <a:tabLst>
                <a:tab pos="354965" algn="l"/>
                <a:tab pos="355600" algn="l"/>
              </a:tabLst>
            </a:pPr>
            <a:r>
              <a:rPr sz="1200" spc="-10" dirty="0">
                <a:latin typeface="Verdana"/>
                <a:cs typeface="Verdana"/>
              </a:rPr>
              <a:t>Речь.</a:t>
            </a:r>
            <a:endParaRPr sz="120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Clr>
                <a:srgbClr val="A6B727"/>
              </a:buClr>
              <a:buFont typeface="Verdana"/>
              <a:buAutoNum type="arabicPeriod"/>
            </a:pPr>
            <a:endParaRPr sz="1150">
              <a:latin typeface="Verdana"/>
              <a:cs typeface="Verdana"/>
            </a:endParaRPr>
          </a:p>
          <a:p>
            <a:pPr marL="355600" indent="-342900">
              <a:lnSpc>
                <a:spcPct val="100000"/>
              </a:lnSpc>
              <a:buClr>
                <a:srgbClr val="A6B727"/>
              </a:buClr>
              <a:buSzPct val="79166"/>
              <a:buAutoNum type="arabicPeriod"/>
              <a:tabLst>
                <a:tab pos="354965" algn="l"/>
                <a:tab pos="355600" algn="l"/>
              </a:tabLst>
            </a:pPr>
            <a:r>
              <a:rPr sz="1200" dirty="0">
                <a:latin typeface="Verdana"/>
                <a:cs typeface="Verdana"/>
              </a:rPr>
              <a:t>Фактическая </a:t>
            </a:r>
            <a:r>
              <a:rPr sz="1200" spc="-10" dirty="0">
                <a:latin typeface="Verdana"/>
                <a:cs typeface="Verdana"/>
              </a:rPr>
              <a:t>точность.</a:t>
            </a:r>
            <a:endParaRPr sz="1200">
              <a:latin typeface="Verdana"/>
              <a:cs typeface="Verdan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95428" y="6531611"/>
            <a:ext cx="6062345" cy="2800126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200" spc="-10" dirty="0">
                <a:solidFill>
                  <a:srgbClr val="A6B727"/>
                </a:solidFill>
                <a:latin typeface="Corbel"/>
                <a:cs typeface="Corbel"/>
              </a:rPr>
              <a:t>Критерии</a:t>
            </a:r>
            <a:r>
              <a:rPr sz="2200" spc="-65" dirty="0">
                <a:solidFill>
                  <a:srgbClr val="A6B727"/>
                </a:solidFill>
                <a:latin typeface="Corbel"/>
                <a:cs typeface="Corbel"/>
              </a:rPr>
              <a:t> </a:t>
            </a:r>
            <a:r>
              <a:rPr sz="2200" spc="-10" dirty="0">
                <a:solidFill>
                  <a:srgbClr val="A6B727"/>
                </a:solidFill>
                <a:latin typeface="Corbel"/>
                <a:cs typeface="Corbel"/>
              </a:rPr>
              <a:t>оценивания</a:t>
            </a:r>
            <a:r>
              <a:rPr sz="2200" spc="-15" dirty="0">
                <a:solidFill>
                  <a:srgbClr val="A6B727"/>
                </a:solidFill>
                <a:latin typeface="Corbel"/>
                <a:cs typeface="Corbel"/>
              </a:rPr>
              <a:t> </a:t>
            </a:r>
            <a:r>
              <a:rPr sz="2200" spc="-10" dirty="0">
                <a:solidFill>
                  <a:srgbClr val="A6B727"/>
                </a:solidFill>
                <a:latin typeface="Corbel"/>
                <a:cs typeface="Corbel"/>
              </a:rPr>
              <a:t>заданий</a:t>
            </a:r>
            <a:r>
              <a:rPr sz="2200" spc="-45" dirty="0">
                <a:solidFill>
                  <a:srgbClr val="A6B727"/>
                </a:solidFill>
                <a:latin typeface="Corbel"/>
                <a:cs typeface="Corbel"/>
              </a:rPr>
              <a:t> </a:t>
            </a:r>
            <a:r>
              <a:rPr sz="2200" dirty="0">
                <a:solidFill>
                  <a:srgbClr val="A6B727"/>
                </a:solidFill>
                <a:latin typeface="Corbel"/>
                <a:cs typeface="Corbel"/>
              </a:rPr>
              <a:t>с</a:t>
            </a:r>
            <a:r>
              <a:rPr sz="2200" spc="-50" dirty="0">
                <a:solidFill>
                  <a:srgbClr val="A6B727"/>
                </a:solidFill>
                <a:latin typeface="Corbel"/>
                <a:cs typeface="Corbel"/>
              </a:rPr>
              <a:t> </a:t>
            </a:r>
            <a:r>
              <a:rPr sz="2200" spc="-10" dirty="0">
                <a:solidFill>
                  <a:srgbClr val="A6B727"/>
                </a:solidFill>
                <a:latin typeface="Corbel"/>
                <a:cs typeface="Corbel"/>
              </a:rPr>
              <a:t>кратким</a:t>
            </a:r>
            <a:r>
              <a:rPr sz="2200" spc="-45" dirty="0">
                <a:solidFill>
                  <a:srgbClr val="A6B727"/>
                </a:solidFill>
                <a:latin typeface="Corbel"/>
                <a:cs typeface="Corbel"/>
              </a:rPr>
              <a:t> </a:t>
            </a:r>
            <a:r>
              <a:rPr sz="2200" spc="-10" dirty="0">
                <a:solidFill>
                  <a:srgbClr val="A6B727"/>
                </a:solidFill>
                <a:latin typeface="Corbel"/>
                <a:cs typeface="Corbel"/>
              </a:rPr>
              <a:t>ответом</a:t>
            </a:r>
            <a:endParaRPr sz="2200">
              <a:latin typeface="Corbel"/>
              <a:cs typeface="Corbel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1950">
              <a:latin typeface="Corbel"/>
              <a:cs typeface="Corbel"/>
            </a:endParaRPr>
          </a:p>
          <a:p>
            <a:pPr marL="153035">
              <a:lnSpc>
                <a:spcPct val="100000"/>
              </a:lnSpc>
            </a:pPr>
            <a:r>
              <a:rPr sz="1500" b="1" i="1" spc="-20" dirty="0">
                <a:latin typeface="Verdana"/>
                <a:cs typeface="Verdana"/>
              </a:rPr>
              <a:t>Тест</a:t>
            </a:r>
            <a:endParaRPr sz="1500">
              <a:latin typeface="Verdana"/>
              <a:cs typeface="Verdana"/>
            </a:endParaRPr>
          </a:p>
          <a:p>
            <a:pPr>
              <a:lnSpc>
                <a:spcPct val="100000"/>
              </a:lnSpc>
            </a:pPr>
            <a:endParaRPr sz="1550">
              <a:latin typeface="Verdana"/>
              <a:cs typeface="Verdana"/>
            </a:endParaRPr>
          </a:p>
          <a:p>
            <a:pPr marL="256540" indent="-104139">
              <a:lnSpc>
                <a:spcPts val="1710"/>
              </a:lnSpc>
              <a:buClr>
                <a:srgbClr val="A6B727"/>
              </a:buClr>
              <a:buSzPct val="80000"/>
              <a:buFont typeface="Corbel"/>
              <a:buChar char="•"/>
              <a:tabLst>
                <a:tab pos="257175" algn="l"/>
                <a:tab pos="4011295" algn="l"/>
              </a:tabLst>
            </a:pPr>
            <a:r>
              <a:rPr sz="1500" dirty="0">
                <a:latin typeface="Verdana"/>
                <a:cs typeface="Verdana"/>
              </a:rPr>
              <a:t>Каждое</a:t>
            </a:r>
            <a:r>
              <a:rPr sz="1500" spc="-30" dirty="0">
                <a:latin typeface="Verdana"/>
                <a:cs typeface="Verdana"/>
              </a:rPr>
              <a:t> </a:t>
            </a:r>
            <a:r>
              <a:rPr sz="1500" dirty="0">
                <a:latin typeface="Verdana"/>
                <a:cs typeface="Verdana"/>
              </a:rPr>
              <a:t>задание</a:t>
            </a:r>
            <a:r>
              <a:rPr sz="1500" spc="-25" dirty="0">
                <a:latin typeface="Verdana"/>
                <a:cs typeface="Verdana"/>
              </a:rPr>
              <a:t> </a:t>
            </a:r>
            <a:r>
              <a:rPr sz="1500" spc="-10" dirty="0">
                <a:latin typeface="Verdana"/>
                <a:cs typeface="Verdana"/>
              </a:rPr>
              <a:t>2-</a:t>
            </a:r>
            <a:r>
              <a:rPr sz="1500" dirty="0">
                <a:latin typeface="Verdana"/>
                <a:cs typeface="Verdana"/>
              </a:rPr>
              <a:t>12</a:t>
            </a:r>
            <a:r>
              <a:rPr sz="1500" spc="-20" dirty="0">
                <a:latin typeface="Verdana"/>
                <a:cs typeface="Verdana"/>
              </a:rPr>
              <a:t> </a:t>
            </a:r>
            <a:r>
              <a:rPr sz="1500" dirty="0">
                <a:latin typeface="Verdana"/>
                <a:cs typeface="Verdana"/>
              </a:rPr>
              <a:t>оценивается</a:t>
            </a:r>
            <a:r>
              <a:rPr sz="1500" spc="-35" dirty="0">
                <a:latin typeface="Verdana"/>
                <a:cs typeface="Verdana"/>
              </a:rPr>
              <a:t> </a:t>
            </a:r>
            <a:r>
              <a:rPr sz="1500" spc="-50" dirty="0">
                <a:latin typeface="Verdana"/>
                <a:cs typeface="Verdana"/>
              </a:rPr>
              <a:t>в</a:t>
            </a:r>
            <a:r>
              <a:rPr sz="1500" dirty="0">
                <a:latin typeface="Verdana"/>
                <a:cs typeface="Verdana"/>
              </a:rPr>
              <a:t>	балл.</a:t>
            </a:r>
            <a:r>
              <a:rPr sz="1500" spc="-45" dirty="0">
                <a:latin typeface="Verdana"/>
                <a:cs typeface="Verdana"/>
              </a:rPr>
              <a:t> </a:t>
            </a:r>
            <a:r>
              <a:rPr sz="1500" spc="-10" dirty="0">
                <a:latin typeface="Verdana"/>
                <a:cs typeface="Verdana"/>
              </a:rPr>
              <a:t>Ответ</a:t>
            </a:r>
            <a:endParaRPr sz="1500">
              <a:latin typeface="Verdana"/>
              <a:cs typeface="Verdana"/>
            </a:endParaRPr>
          </a:p>
          <a:p>
            <a:pPr marL="256540" marR="223520">
              <a:lnSpc>
                <a:spcPts val="1620"/>
              </a:lnSpc>
              <a:spcBef>
                <a:spcPts val="114"/>
              </a:spcBef>
              <a:tabLst>
                <a:tab pos="1540510" algn="l"/>
              </a:tabLst>
            </a:pPr>
            <a:r>
              <a:rPr sz="1500" dirty="0">
                <a:latin typeface="Verdana"/>
                <a:cs typeface="Verdana"/>
              </a:rPr>
              <a:t>должен</a:t>
            </a:r>
            <a:r>
              <a:rPr sz="1500" spc="-40" dirty="0">
                <a:latin typeface="Verdana"/>
                <a:cs typeface="Verdana"/>
              </a:rPr>
              <a:t> </a:t>
            </a:r>
            <a:r>
              <a:rPr sz="1500" dirty="0">
                <a:latin typeface="Verdana"/>
                <a:cs typeface="Verdana"/>
              </a:rPr>
              <a:t>быть</a:t>
            </a:r>
            <a:r>
              <a:rPr sz="1500" spc="-15" dirty="0">
                <a:latin typeface="Verdana"/>
                <a:cs typeface="Verdana"/>
              </a:rPr>
              <a:t> </a:t>
            </a:r>
            <a:r>
              <a:rPr sz="1500" dirty="0">
                <a:latin typeface="Verdana"/>
                <a:cs typeface="Verdana"/>
              </a:rPr>
              <a:t>записан</a:t>
            </a:r>
            <a:r>
              <a:rPr sz="1500" spc="-30" dirty="0">
                <a:latin typeface="Verdana"/>
                <a:cs typeface="Verdana"/>
              </a:rPr>
              <a:t> </a:t>
            </a:r>
            <a:r>
              <a:rPr sz="1500" dirty="0">
                <a:latin typeface="Verdana"/>
                <a:cs typeface="Verdana"/>
              </a:rPr>
              <a:t>в</a:t>
            </a:r>
            <a:r>
              <a:rPr sz="1500" spc="-15" dirty="0">
                <a:latin typeface="Verdana"/>
                <a:cs typeface="Verdana"/>
              </a:rPr>
              <a:t> </a:t>
            </a:r>
            <a:r>
              <a:rPr sz="1500" dirty="0">
                <a:latin typeface="Verdana"/>
                <a:cs typeface="Verdana"/>
              </a:rPr>
              <a:t>той</a:t>
            </a:r>
            <a:r>
              <a:rPr sz="1500" spc="-10" dirty="0">
                <a:latin typeface="Verdana"/>
                <a:cs typeface="Verdana"/>
              </a:rPr>
              <a:t> </a:t>
            </a:r>
            <a:r>
              <a:rPr sz="1500" dirty="0">
                <a:latin typeface="Verdana"/>
                <a:cs typeface="Verdana"/>
              </a:rPr>
              <a:t>форме,</a:t>
            </a:r>
            <a:r>
              <a:rPr sz="1500" spc="-10" dirty="0">
                <a:latin typeface="Verdana"/>
                <a:cs typeface="Verdana"/>
              </a:rPr>
              <a:t> </a:t>
            </a:r>
            <a:r>
              <a:rPr sz="1500" dirty="0">
                <a:latin typeface="Verdana"/>
                <a:cs typeface="Verdana"/>
              </a:rPr>
              <a:t>которая требуется</a:t>
            </a:r>
            <a:r>
              <a:rPr sz="1500" spc="-15" dirty="0">
                <a:latin typeface="Verdana"/>
                <a:cs typeface="Verdana"/>
              </a:rPr>
              <a:t> </a:t>
            </a:r>
            <a:r>
              <a:rPr sz="1500" spc="-50" dirty="0">
                <a:latin typeface="Verdana"/>
                <a:cs typeface="Verdana"/>
              </a:rPr>
              <a:t>в </a:t>
            </a:r>
            <a:r>
              <a:rPr sz="1500" spc="-10" dirty="0">
                <a:latin typeface="Verdana"/>
                <a:cs typeface="Verdana"/>
              </a:rPr>
              <a:t>инструкции</a:t>
            </a:r>
            <a:r>
              <a:rPr sz="1500" dirty="0">
                <a:latin typeface="Verdana"/>
                <a:cs typeface="Verdana"/>
              </a:rPr>
              <a:t>	к</a:t>
            </a:r>
            <a:r>
              <a:rPr sz="1500" spc="-15" dirty="0">
                <a:latin typeface="Verdana"/>
                <a:cs typeface="Verdana"/>
              </a:rPr>
              <a:t> </a:t>
            </a:r>
            <a:r>
              <a:rPr sz="1500" spc="-10" dirty="0">
                <a:latin typeface="Verdana"/>
                <a:cs typeface="Verdana"/>
              </a:rPr>
              <a:t>заданию.</a:t>
            </a:r>
            <a:endParaRPr sz="1500">
              <a:latin typeface="Verdana"/>
              <a:cs typeface="Verdana"/>
            </a:endParaRPr>
          </a:p>
          <a:p>
            <a:pPr marL="256540" indent="-104139">
              <a:lnSpc>
                <a:spcPts val="1710"/>
              </a:lnSpc>
              <a:spcBef>
                <a:spcPts val="585"/>
              </a:spcBef>
              <a:buClr>
                <a:srgbClr val="A6B727"/>
              </a:buClr>
              <a:buSzPct val="80000"/>
              <a:buFont typeface="Corbel"/>
              <a:buChar char="•"/>
              <a:tabLst>
                <a:tab pos="257175" algn="l"/>
              </a:tabLst>
            </a:pPr>
            <a:r>
              <a:rPr sz="1500" dirty="0">
                <a:latin typeface="Verdana"/>
                <a:cs typeface="Verdana"/>
              </a:rPr>
              <a:t>В</a:t>
            </a:r>
            <a:r>
              <a:rPr sz="1500" spc="-25" dirty="0">
                <a:latin typeface="Verdana"/>
                <a:cs typeface="Verdana"/>
              </a:rPr>
              <a:t> </a:t>
            </a:r>
            <a:r>
              <a:rPr sz="1500" dirty="0">
                <a:latin typeface="Verdana"/>
                <a:cs typeface="Verdana"/>
              </a:rPr>
              <a:t>заданиях</a:t>
            </a:r>
            <a:r>
              <a:rPr sz="1500" spc="-25" dirty="0">
                <a:latin typeface="Verdana"/>
                <a:cs typeface="Verdana"/>
              </a:rPr>
              <a:t> </a:t>
            </a:r>
            <a:r>
              <a:rPr sz="1500" dirty="0">
                <a:latin typeface="Verdana"/>
                <a:cs typeface="Verdana"/>
              </a:rPr>
              <a:t>№2,3,</a:t>
            </a:r>
            <a:r>
              <a:rPr sz="1500" spc="10" dirty="0">
                <a:latin typeface="Verdana"/>
                <a:cs typeface="Verdana"/>
              </a:rPr>
              <a:t> </a:t>
            </a:r>
            <a:r>
              <a:rPr sz="1500" spc="-10" dirty="0">
                <a:latin typeface="Verdana"/>
                <a:cs typeface="Verdana"/>
              </a:rPr>
              <a:t>5-</a:t>
            </a:r>
            <a:r>
              <a:rPr sz="1500" dirty="0">
                <a:latin typeface="Verdana"/>
                <a:cs typeface="Verdana"/>
              </a:rPr>
              <a:t>7,</a:t>
            </a:r>
            <a:r>
              <a:rPr sz="1500" spc="-15" dirty="0">
                <a:latin typeface="Verdana"/>
                <a:cs typeface="Verdana"/>
              </a:rPr>
              <a:t> </a:t>
            </a:r>
            <a:r>
              <a:rPr sz="1500" dirty="0">
                <a:latin typeface="Verdana"/>
                <a:cs typeface="Verdana"/>
              </a:rPr>
              <a:t>10,11</a:t>
            </a:r>
            <a:r>
              <a:rPr sz="1500" spc="-10" dirty="0">
                <a:latin typeface="Verdana"/>
                <a:cs typeface="Verdana"/>
              </a:rPr>
              <a:t> </a:t>
            </a:r>
            <a:r>
              <a:rPr sz="1500" dirty="0">
                <a:latin typeface="Verdana"/>
                <a:cs typeface="Verdana"/>
              </a:rPr>
              <a:t>порядок</a:t>
            </a:r>
            <a:r>
              <a:rPr sz="1500" spc="-20" dirty="0">
                <a:latin typeface="Verdana"/>
                <a:cs typeface="Verdana"/>
              </a:rPr>
              <a:t> </a:t>
            </a:r>
            <a:r>
              <a:rPr sz="1500" spc="-10" dirty="0">
                <a:latin typeface="Verdana"/>
                <a:cs typeface="Verdana"/>
              </a:rPr>
              <a:t>следования</a:t>
            </a:r>
            <a:endParaRPr sz="1500">
              <a:latin typeface="Verdana"/>
              <a:cs typeface="Verdana"/>
            </a:endParaRPr>
          </a:p>
          <a:p>
            <a:pPr marL="256540">
              <a:lnSpc>
                <a:spcPts val="1710"/>
              </a:lnSpc>
            </a:pPr>
            <a:r>
              <a:rPr sz="1500" dirty="0">
                <a:latin typeface="Verdana"/>
                <a:cs typeface="Verdana"/>
              </a:rPr>
              <a:t>символов</a:t>
            </a:r>
            <a:r>
              <a:rPr sz="1500" spc="-45" dirty="0">
                <a:latin typeface="Verdana"/>
                <a:cs typeface="Verdana"/>
              </a:rPr>
              <a:t> </a:t>
            </a:r>
            <a:r>
              <a:rPr sz="1500" dirty="0">
                <a:latin typeface="Verdana"/>
                <a:cs typeface="Verdana"/>
              </a:rPr>
              <a:t>при</a:t>
            </a:r>
            <a:r>
              <a:rPr sz="1500" spc="-30" dirty="0">
                <a:latin typeface="Verdana"/>
                <a:cs typeface="Verdana"/>
              </a:rPr>
              <a:t> </a:t>
            </a:r>
            <a:r>
              <a:rPr sz="1500" dirty="0">
                <a:latin typeface="Verdana"/>
                <a:cs typeface="Verdana"/>
              </a:rPr>
              <a:t>записи</a:t>
            </a:r>
            <a:r>
              <a:rPr sz="1500" spc="-35" dirty="0">
                <a:latin typeface="Verdana"/>
                <a:cs typeface="Verdana"/>
              </a:rPr>
              <a:t> </a:t>
            </a:r>
            <a:r>
              <a:rPr sz="1500" dirty="0">
                <a:latin typeface="Verdana"/>
                <a:cs typeface="Verdana"/>
              </a:rPr>
              <a:t>ответов</a:t>
            </a:r>
            <a:r>
              <a:rPr sz="1500" spc="-15" dirty="0">
                <a:latin typeface="Verdana"/>
                <a:cs typeface="Verdana"/>
              </a:rPr>
              <a:t> </a:t>
            </a:r>
            <a:r>
              <a:rPr sz="1500" dirty="0">
                <a:latin typeface="Verdana"/>
                <a:cs typeface="Verdana"/>
              </a:rPr>
              <a:t>значения</a:t>
            </a:r>
            <a:r>
              <a:rPr sz="1500" spc="-45" dirty="0">
                <a:latin typeface="Verdana"/>
                <a:cs typeface="Verdana"/>
              </a:rPr>
              <a:t> </a:t>
            </a:r>
            <a:r>
              <a:rPr sz="1500" dirty="0">
                <a:latin typeface="Verdana"/>
                <a:cs typeface="Verdana"/>
              </a:rPr>
              <a:t>не</a:t>
            </a:r>
            <a:r>
              <a:rPr sz="1500" spc="-35" dirty="0">
                <a:latin typeface="Verdana"/>
                <a:cs typeface="Verdana"/>
              </a:rPr>
              <a:t> </a:t>
            </a:r>
            <a:r>
              <a:rPr sz="1500" spc="-10" dirty="0">
                <a:latin typeface="Verdana"/>
                <a:cs typeface="Verdana"/>
              </a:rPr>
              <a:t>имеет.</a:t>
            </a:r>
            <a:endParaRPr sz="1500">
              <a:latin typeface="Verdana"/>
              <a:cs typeface="Verdana"/>
            </a:endParaRPr>
          </a:p>
          <a:p>
            <a:pPr marL="256540" marR="906780" indent="-104139">
              <a:lnSpc>
                <a:spcPts val="1560"/>
              </a:lnSpc>
              <a:spcBef>
                <a:spcPts val="880"/>
              </a:spcBef>
              <a:buClr>
                <a:srgbClr val="A6B727"/>
              </a:buClr>
              <a:buSzPct val="80000"/>
              <a:buFont typeface="Corbel"/>
              <a:buChar char="•"/>
              <a:tabLst>
                <a:tab pos="257175" algn="l"/>
              </a:tabLst>
            </a:pPr>
            <a:r>
              <a:rPr sz="1500" dirty="0">
                <a:latin typeface="Verdana"/>
                <a:cs typeface="Verdana"/>
              </a:rPr>
              <a:t>Порядок</a:t>
            </a:r>
            <a:r>
              <a:rPr sz="1500" spc="-10" dirty="0">
                <a:latin typeface="Verdana"/>
                <a:cs typeface="Verdana"/>
              </a:rPr>
              <a:t> </a:t>
            </a:r>
            <a:r>
              <a:rPr sz="1500" dirty="0">
                <a:latin typeface="Verdana"/>
                <a:cs typeface="Verdana"/>
              </a:rPr>
              <a:t>записи</a:t>
            </a:r>
            <a:r>
              <a:rPr sz="1500" spc="-35" dirty="0">
                <a:latin typeface="Verdana"/>
                <a:cs typeface="Verdana"/>
              </a:rPr>
              <a:t> </a:t>
            </a:r>
            <a:r>
              <a:rPr sz="1500" dirty="0">
                <a:latin typeface="Verdana"/>
                <a:cs typeface="Verdana"/>
              </a:rPr>
              <a:t>символов</a:t>
            </a:r>
            <a:r>
              <a:rPr sz="1500" spc="-10" dirty="0">
                <a:latin typeface="Verdana"/>
                <a:cs typeface="Verdana"/>
              </a:rPr>
              <a:t> </a:t>
            </a:r>
            <a:r>
              <a:rPr sz="1500" dirty="0">
                <a:latin typeface="Verdana"/>
                <a:cs typeface="Verdana"/>
              </a:rPr>
              <a:t>при</a:t>
            </a:r>
            <a:r>
              <a:rPr sz="1500" spc="-20" dirty="0">
                <a:latin typeface="Verdana"/>
                <a:cs typeface="Verdana"/>
              </a:rPr>
              <a:t> </a:t>
            </a:r>
            <a:r>
              <a:rPr sz="1500" dirty="0">
                <a:latin typeface="Verdana"/>
                <a:cs typeface="Verdana"/>
              </a:rPr>
              <a:t>записи</a:t>
            </a:r>
            <a:r>
              <a:rPr sz="1500" spc="-25" dirty="0">
                <a:latin typeface="Verdana"/>
                <a:cs typeface="Verdana"/>
              </a:rPr>
              <a:t> </a:t>
            </a:r>
            <a:r>
              <a:rPr sz="1500" dirty="0">
                <a:latin typeface="Verdana"/>
                <a:cs typeface="Verdana"/>
              </a:rPr>
              <a:t>ответов</a:t>
            </a:r>
            <a:r>
              <a:rPr sz="1500" spc="-5" dirty="0">
                <a:latin typeface="Verdana"/>
                <a:cs typeface="Verdana"/>
              </a:rPr>
              <a:t> </a:t>
            </a:r>
            <a:r>
              <a:rPr sz="1500" spc="-25" dirty="0">
                <a:latin typeface="Verdana"/>
                <a:cs typeface="Verdana"/>
              </a:rPr>
              <a:t>на </a:t>
            </a:r>
            <a:r>
              <a:rPr sz="1500" dirty="0">
                <a:latin typeface="Verdana"/>
                <a:cs typeface="Verdana"/>
              </a:rPr>
              <a:t>задание</a:t>
            </a:r>
            <a:r>
              <a:rPr sz="1500" spc="-40" dirty="0">
                <a:latin typeface="Verdana"/>
                <a:cs typeface="Verdana"/>
              </a:rPr>
              <a:t> </a:t>
            </a:r>
            <a:r>
              <a:rPr sz="1500" dirty="0">
                <a:latin typeface="Verdana"/>
                <a:cs typeface="Verdana"/>
              </a:rPr>
              <a:t>№4</a:t>
            </a:r>
            <a:r>
              <a:rPr sz="1500" spc="-10" dirty="0">
                <a:latin typeface="Verdana"/>
                <a:cs typeface="Verdana"/>
              </a:rPr>
              <a:t> </a:t>
            </a:r>
            <a:r>
              <a:rPr sz="1500" dirty="0">
                <a:latin typeface="Verdana"/>
                <a:cs typeface="Verdana"/>
              </a:rPr>
              <a:t>имеет </a:t>
            </a:r>
            <a:r>
              <a:rPr sz="1500" spc="-10" dirty="0">
                <a:latin typeface="Verdana"/>
                <a:cs typeface="Verdana"/>
              </a:rPr>
              <a:t>значение.</a:t>
            </a:r>
            <a:endParaRPr sz="15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18516" y="285751"/>
            <a:ext cx="5315585" cy="47448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000" dirty="0"/>
              <a:t>Критерии</a:t>
            </a:r>
            <a:r>
              <a:rPr sz="3000" spc="-75" dirty="0"/>
              <a:t> </a:t>
            </a:r>
            <a:r>
              <a:rPr sz="3000" dirty="0"/>
              <a:t>оценивания</a:t>
            </a:r>
            <a:r>
              <a:rPr sz="3000" spc="-20" dirty="0"/>
              <a:t> </a:t>
            </a:r>
            <a:r>
              <a:rPr sz="3000" dirty="0"/>
              <a:t>по</a:t>
            </a:r>
            <a:r>
              <a:rPr sz="3000" spc="-140" dirty="0"/>
              <a:t> </a:t>
            </a:r>
            <a:r>
              <a:rPr sz="3000" spc="-20" dirty="0"/>
              <a:t>ФИПИ</a:t>
            </a:r>
            <a:endParaRPr sz="3000"/>
          </a:p>
        </p:txBody>
      </p:sp>
      <p:sp>
        <p:nvSpPr>
          <p:cNvPr id="3" name="object 3"/>
          <p:cNvSpPr txBox="1"/>
          <p:nvPr/>
        </p:nvSpPr>
        <p:spPr>
          <a:xfrm>
            <a:off x="535940" y="918465"/>
            <a:ext cx="5537200" cy="88485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500" b="1" i="1" spc="-10" dirty="0">
                <a:latin typeface="Verdana"/>
                <a:cs typeface="Verdana"/>
              </a:rPr>
              <a:t>Сочинение</a:t>
            </a:r>
            <a:endParaRPr sz="150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  <a:spcBef>
                <a:spcPts val="1400"/>
              </a:spcBef>
            </a:pPr>
            <a:r>
              <a:rPr sz="1500" dirty="0">
                <a:latin typeface="Verdana"/>
                <a:cs typeface="Verdana"/>
              </a:rPr>
              <a:t>Финальное</a:t>
            </a:r>
            <a:r>
              <a:rPr sz="1500" spc="-60" dirty="0">
                <a:latin typeface="Verdana"/>
                <a:cs typeface="Verdana"/>
              </a:rPr>
              <a:t> </a:t>
            </a:r>
            <a:r>
              <a:rPr sz="1500" dirty="0">
                <a:latin typeface="Verdana"/>
                <a:cs typeface="Verdana"/>
              </a:rPr>
              <a:t>задание</a:t>
            </a:r>
            <a:r>
              <a:rPr sz="1500" spc="-20" dirty="0">
                <a:latin typeface="Verdana"/>
                <a:cs typeface="Verdana"/>
              </a:rPr>
              <a:t> </a:t>
            </a:r>
            <a:r>
              <a:rPr sz="1500" dirty="0">
                <a:latin typeface="Verdana"/>
                <a:cs typeface="Verdana"/>
              </a:rPr>
              <a:t>экзамена</a:t>
            </a:r>
            <a:r>
              <a:rPr sz="1500" spc="-5" dirty="0">
                <a:latin typeface="Verdana"/>
                <a:cs typeface="Verdana"/>
              </a:rPr>
              <a:t> </a:t>
            </a:r>
            <a:r>
              <a:rPr sz="1500" dirty="0">
                <a:latin typeface="Verdana"/>
                <a:cs typeface="Verdana"/>
              </a:rPr>
              <a:t>по</a:t>
            </a:r>
            <a:r>
              <a:rPr sz="1500" spc="-20" dirty="0">
                <a:latin typeface="Verdana"/>
                <a:cs typeface="Verdana"/>
              </a:rPr>
              <a:t> </a:t>
            </a:r>
            <a:r>
              <a:rPr sz="1500" dirty="0">
                <a:latin typeface="Verdana"/>
                <a:cs typeface="Verdana"/>
              </a:rPr>
              <a:t>русскому</a:t>
            </a:r>
            <a:r>
              <a:rPr sz="1500" spc="-15" dirty="0">
                <a:latin typeface="Verdana"/>
                <a:cs typeface="Verdana"/>
              </a:rPr>
              <a:t> </a:t>
            </a:r>
            <a:r>
              <a:rPr sz="1500" dirty="0">
                <a:latin typeface="Verdana"/>
                <a:cs typeface="Verdana"/>
              </a:rPr>
              <a:t>языку</a:t>
            </a:r>
            <a:r>
              <a:rPr sz="1500" spc="-5" dirty="0">
                <a:latin typeface="Verdana"/>
                <a:cs typeface="Verdana"/>
              </a:rPr>
              <a:t> </a:t>
            </a:r>
            <a:r>
              <a:rPr sz="1500" dirty="0">
                <a:latin typeface="Verdana"/>
                <a:cs typeface="Verdana"/>
              </a:rPr>
              <a:t>—</a:t>
            </a:r>
            <a:r>
              <a:rPr sz="1500" spc="-15" dirty="0">
                <a:latin typeface="Verdana"/>
                <a:cs typeface="Verdana"/>
              </a:rPr>
              <a:t> </a:t>
            </a:r>
            <a:r>
              <a:rPr sz="1500" spc="-25" dirty="0">
                <a:latin typeface="Verdana"/>
                <a:cs typeface="Verdana"/>
              </a:rPr>
              <a:t>это</a:t>
            </a:r>
            <a:endParaRPr sz="150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</a:pPr>
            <a:r>
              <a:rPr sz="1500" spc="-10" dirty="0">
                <a:latin typeface="Verdana"/>
                <a:cs typeface="Verdana"/>
              </a:rPr>
              <a:t>сочинение-</a:t>
            </a:r>
            <a:r>
              <a:rPr sz="1500" dirty="0">
                <a:latin typeface="Verdana"/>
                <a:cs typeface="Verdana"/>
              </a:rPr>
              <a:t>рассуждение.</a:t>
            </a:r>
            <a:r>
              <a:rPr sz="1500" spc="-35" dirty="0">
                <a:latin typeface="Verdana"/>
                <a:cs typeface="Verdana"/>
              </a:rPr>
              <a:t> </a:t>
            </a:r>
            <a:r>
              <a:rPr sz="1500" dirty="0">
                <a:latin typeface="Verdana"/>
                <a:cs typeface="Verdana"/>
              </a:rPr>
              <a:t>Задание</a:t>
            </a:r>
            <a:r>
              <a:rPr sz="1500" spc="-20" dirty="0">
                <a:latin typeface="Verdana"/>
                <a:cs typeface="Verdana"/>
              </a:rPr>
              <a:t> </a:t>
            </a:r>
            <a:r>
              <a:rPr sz="1500" dirty="0">
                <a:latin typeface="Verdana"/>
                <a:cs typeface="Verdana"/>
              </a:rPr>
              <a:t>на</a:t>
            </a:r>
            <a:r>
              <a:rPr sz="1500" spc="-10" dirty="0">
                <a:latin typeface="Verdana"/>
                <a:cs typeface="Verdana"/>
              </a:rPr>
              <a:t> выбор:</a:t>
            </a:r>
            <a:endParaRPr sz="1500">
              <a:latin typeface="Verdana"/>
              <a:cs typeface="Verdana"/>
            </a:endParaRPr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261138" y="1997837"/>
          <a:ext cx="6299200" cy="7235823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311140"/>
                <a:gridCol w="988060"/>
              </a:tblGrid>
              <a:tr h="377825">
                <a:tc gridSpan="2">
                  <a:txBody>
                    <a:bodyPr/>
                    <a:lstStyle/>
                    <a:p>
                      <a:pPr marL="305435">
                        <a:lnSpc>
                          <a:spcPct val="100000"/>
                        </a:lnSpc>
                        <a:spcBef>
                          <a:spcPts val="244"/>
                        </a:spcBef>
                      </a:pPr>
                      <a:r>
                        <a:rPr sz="1700" b="1" spc="-10" dirty="0">
                          <a:solidFill>
                            <a:srgbClr val="AB3B18"/>
                          </a:solidFill>
                          <a:latin typeface="Corbel"/>
                          <a:cs typeface="Corbel"/>
                        </a:rPr>
                        <a:t>13.1.</a:t>
                      </a:r>
                      <a:r>
                        <a:rPr sz="1700" b="1" spc="-95" dirty="0">
                          <a:solidFill>
                            <a:srgbClr val="AB3B18"/>
                          </a:solidFill>
                          <a:latin typeface="Corbel"/>
                          <a:cs typeface="Corbel"/>
                        </a:rPr>
                        <a:t> </a:t>
                      </a:r>
                      <a:r>
                        <a:rPr sz="1700" b="1" spc="-10" dirty="0">
                          <a:solidFill>
                            <a:srgbClr val="AB3B18"/>
                          </a:solidFill>
                          <a:latin typeface="Corbel"/>
                          <a:cs typeface="Corbel"/>
                        </a:rPr>
                        <a:t>Сочинение-</a:t>
                      </a:r>
                      <a:r>
                        <a:rPr sz="1700" b="1" dirty="0">
                          <a:solidFill>
                            <a:srgbClr val="AB3B18"/>
                          </a:solidFill>
                          <a:latin typeface="Corbel"/>
                          <a:cs typeface="Corbel"/>
                        </a:rPr>
                        <a:t>рассуждение</a:t>
                      </a:r>
                      <a:r>
                        <a:rPr sz="1700" b="1" spc="-25" dirty="0">
                          <a:solidFill>
                            <a:srgbClr val="AB3B18"/>
                          </a:solidFill>
                          <a:latin typeface="Corbel"/>
                          <a:cs typeface="Corbel"/>
                        </a:rPr>
                        <a:t> </a:t>
                      </a:r>
                      <a:r>
                        <a:rPr sz="1700" b="1" dirty="0">
                          <a:solidFill>
                            <a:srgbClr val="AB3B18"/>
                          </a:solidFill>
                          <a:latin typeface="Corbel"/>
                          <a:cs typeface="Corbel"/>
                        </a:rPr>
                        <a:t>на</a:t>
                      </a:r>
                      <a:r>
                        <a:rPr sz="1700" b="1" spc="-10" dirty="0">
                          <a:solidFill>
                            <a:srgbClr val="AB3B18"/>
                          </a:solidFill>
                          <a:latin typeface="Corbel"/>
                          <a:cs typeface="Corbel"/>
                        </a:rPr>
                        <a:t> </a:t>
                      </a:r>
                      <a:r>
                        <a:rPr sz="1700" b="1" dirty="0">
                          <a:solidFill>
                            <a:srgbClr val="AB3B18"/>
                          </a:solidFill>
                          <a:latin typeface="Corbel"/>
                          <a:cs typeface="Corbel"/>
                        </a:rPr>
                        <a:t>лингвистическую</a:t>
                      </a:r>
                      <a:r>
                        <a:rPr sz="1700" b="1" spc="-30" dirty="0">
                          <a:solidFill>
                            <a:srgbClr val="AB3B18"/>
                          </a:solidFill>
                          <a:latin typeface="Corbel"/>
                          <a:cs typeface="Corbel"/>
                        </a:rPr>
                        <a:t> </a:t>
                      </a:r>
                      <a:r>
                        <a:rPr sz="1700" b="1" spc="-20" dirty="0">
                          <a:solidFill>
                            <a:srgbClr val="AB3B18"/>
                          </a:solidFill>
                          <a:latin typeface="Corbel"/>
                          <a:cs typeface="Corbel"/>
                        </a:rPr>
                        <a:t>тему</a:t>
                      </a:r>
                      <a:endParaRPr sz="1700">
                        <a:latin typeface="Corbel"/>
                        <a:cs typeface="Corbel"/>
                      </a:endParaRPr>
                    </a:p>
                  </a:txBody>
                  <a:tcPr marL="0" marR="0" marT="31113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A6B72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335280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sz="1600" b="1" dirty="0">
                          <a:latin typeface="Corbel"/>
                          <a:cs typeface="Corbel"/>
                        </a:rPr>
                        <a:t>С1К1.</a:t>
                      </a:r>
                      <a:r>
                        <a:rPr sz="1600" b="1" spc="-40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600" b="1" spc="-10" dirty="0">
                          <a:latin typeface="Corbel"/>
                          <a:cs typeface="Corbel"/>
                        </a:rPr>
                        <a:t>Наличие</a:t>
                      </a:r>
                      <a:r>
                        <a:rPr sz="1600" b="1" spc="-30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600" b="1" spc="-10" dirty="0">
                          <a:latin typeface="Corbel"/>
                          <a:cs typeface="Corbel"/>
                        </a:rPr>
                        <a:t>обоснованного</a:t>
                      </a:r>
                      <a:r>
                        <a:rPr sz="1600" b="1" spc="-25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600" b="1" spc="-10" dirty="0">
                          <a:latin typeface="Corbel"/>
                          <a:cs typeface="Corbel"/>
                        </a:rPr>
                        <a:t>ответа</a:t>
                      </a:r>
                      <a:endParaRPr sz="1600">
                        <a:latin typeface="Corbel"/>
                        <a:cs typeface="Corbel"/>
                      </a:endParaRPr>
                    </a:p>
                  </a:txBody>
                  <a:tcPr marL="0" marR="0" marT="33656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0E6CD"/>
                    </a:solidFill>
                  </a:tcPr>
                </a:tc>
                <a:tc>
                  <a:txBody>
                    <a:bodyPr/>
                    <a:lstStyle/>
                    <a:p>
                      <a:pPr marL="92710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sz="1600" b="1" spc="-10" dirty="0">
                          <a:latin typeface="Corbel"/>
                          <a:cs typeface="Corbel"/>
                        </a:rPr>
                        <a:t>Баллы</a:t>
                      </a:r>
                      <a:endParaRPr sz="1600">
                        <a:latin typeface="Corbel"/>
                        <a:cs typeface="Corbel"/>
                      </a:endParaRPr>
                    </a:p>
                  </a:txBody>
                  <a:tcPr marL="0" marR="0" marT="33656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0E6CD"/>
                    </a:solidFill>
                  </a:tcPr>
                </a:tc>
              </a:tr>
              <a:tr h="330200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sz="1400" dirty="0">
                          <a:latin typeface="Corbel"/>
                          <a:cs typeface="Corbel"/>
                        </a:rPr>
                        <a:t>В</a:t>
                      </a:r>
                      <a:r>
                        <a:rPr sz="1400" spc="-25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400" dirty="0">
                          <a:latin typeface="Corbel"/>
                          <a:cs typeface="Corbel"/>
                        </a:rPr>
                        <a:t>сочинении</a:t>
                      </a:r>
                      <a:r>
                        <a:rPr sz="1400" spc="-25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400" dirty="0">
                          <a:latin typeface="Corbel"/>
                          <a:cs typeface="Corbel"/>
                        </a:rPr>
                        <a:t>ученик</a:t>
                      </a:r>
                      <a:r>
                        <a:rPr sz="1400" spc="-20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400" spc="-10" dirty="0">
                          <a:latin typeface="Corbel"/>
                          <a:cs typeface="Corbel"/>
                        </a:rPr>
                        <a:t>рассуждает</a:t>
                      </a:r>
                      <a:r>
                        <a:rPr sz="1400" spc="-5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400" dirty="0">
                          <a:latin typeface="Corbel"/>
                          <a:cs typeface="Corbel"/>
                        </a:rPr>
                        <a:t>верно</a:t>
                      </a:r>
                      <a:r>
                        <a:rPr sz="1400" spc="-10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400" dirty="0">
                          <a:latin typeface="Corbel"/>
                          <a:cs typeface="Corbel"/>
                        </a:rPr>
                        <a:t>и</a:t>
                      </a:r>
                      <a:r>
                        <a:rPr sz="1400" spc="-25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400" dirty="0">
                          <a:latin typeface="Corbel"/>
                          <a:cs typeface="Corbel"/>
                        </a:rPr>
                        <a:t>без</a:t>
                      </a:r>
                      <a:r>
                        <a:rPr sz="1400" spc="-5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400" spc="-10" dirty="0">
                          <a:latin typeface="Corbel"/>
                          <a:cs typeface="Corbel"/>
                        </a:rPr>
                        <a:t>фактических</a:t>
                      </a:r>
                      <a:r>
                        <a:rPr sz="1400" spc="-30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400" spc="-10" dirty="0">
                          <a:latin typeface="Corbel"/>
                          <a:cs typeface="Corbel"/>
                        </a:rPr>
                        <a:t>ошибок</a:t>
                      </a:r>
                      <a:endParaRPr sz="1400">
                        <a:latin typeface="Corbel"/>
                        <a:cs typeface="Corbel"/>
                      </a:endParaRPr>
                    </a:p>
                  </a:txBody>
                  <a:tcPr marL="0" marR="0" marT="3429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0F3E8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sz="1400" b="1" dirty="0">
                          <a:latin typeface="Corbel"/>
                          <a:cs typeface="Corbel"/>
                        </a:rPr>
                        <a:t>1</a:t>
                      </a:r>
                      <a:endParaRPr sz="1400">
                        <a:latin typeface="Corbel"/>
                        <a:cs typeface="Corbel"/>
                      </a:endParaRPr>
                    </a:p>
                  </a:txBody>
                  <a:tcPr marL="0" marR="0" marT="3429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0F3E8"/>
                    </a:solidFill>
                  </a:tcPr>
                </a:tc>
              </a:tr>
              <a:tr h="731520">
                <a:tc>
                  <a:txBody>
                    <a:bodyPr/>
                    <a:lstStyle/>
                    <a:p>
                      <a:pPr marL="91440" marR="223520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sz="1400" dirty="0">
                          <a:latin typeface="Corbel"/>
                          <a:cs typeface="Corbel"/>
                        </a:rPr>
                        <a:t>В</a:t>
                      </a:r>
                      <a:r>
                        <a:rPr sz="1400" spc="-35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400" dirty="0">
                          <a:latin typeface="Corbel"/>
                          <a:cs typeface="Corbel"/>
                        </a:rPr>
                        <a:t>сочинении</a:t>
                      </a:r>
                      <a:r>
                        <a:rPr sz="1400" spc="-30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400" dirty="0">
                          <a:latin typeface="Corbel"/>
                          <a:cs typeface="Corbel"/>
                        </a:rPr>
                        <a:t>ученик</a:t>
                      </a:r>
                      <a:r>
                        <a:rPr sz="1400" spc="-30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400" spc="-10" dirty="0">
                          <a:latin typeface="Corbel"/>
                          <a:cs typeface="Corbel"/>
                        </a:rPr>
                        <a:t>рассуждает </a:t>
                      </a:r>
                      <a:r>
                        <a:rPr sz="1400" dirty="0">
                          <a:latin typeface="Corbel"/>
                          <a:cs typeface="Corbel"/>
                        </a:rPr>
                        <a:t>верно,</a:t>
                      </a:r>
                      <a:r>
                        <a:rPr sz="1400" spc="-10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400" dirty="0">
                          <a:latin typeface="Corbel"/>
                          <a:cs typeface="Corbel"/>
                        </a:rPr>
                        <a:t>но</a:t>
                      </a:r>
                      <a:r>
                        <a:rPr sz="1400" spc="-20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400" dirty="0">
                          <a:latin typeface="Corbel"/>
                          <a:cs typeface="Corbel"/>
                        </a:rPr>
                        <a:t>есть</a:t>
                      </a:r>
                      <a:r>
                        <a:rPr sz="1400" spc="-15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400" dirty="0">
                          <a:latin typeface="Corbel"/>
                          <a:cs typeface="Corbel"/>
                        </a:rPr>
                        <a:t>1</a:t>
                      </a:r>
                      <a:r>
                        <a:rPr sz="1400" spc="-25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400" spc="-10" dirty="0">
                          <a:latin typeface="Corbel"/>
                          <a:cs typeface="Corbel"/>
                        </a:rPr>
                        <a:t>фактическая </a:t>
                      </a:r>
                      <a:r>
                        <a:rPr sz="1400" dirty="0">
                          <a:latin typeface="Corbel"/>
                          <a:cs typeface="Corbel"/>
                        </a:rPr>
                        <a:t>ошибка</a:t>
                      </a:r>
                      <a:r>
                        <a:rPr sz="1400" spc="-45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400" dirty="0">
                          <a:latin typeface="Corbel"/>
                          <a:cs typeface="Corbel"/>
                        </a:rPr>
                        <a:t>и</a:t>
                      </a:r>
                      <a:r>
                        <a:rPr sz="1400" spc="-25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400" dirty="0">
                          <a:latin typeface="Corbel"/>
                          <a:cs typeface="Corbel"/>
                        </a:rPr>
                        <a:t>более</a:t>
                      </a:r>
                      <a:r>
                        <a:rPr sz="1400" spc="-25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400" dirty="0">
                          <a:latin typeface="Corbel"/>
                          <a:cs typeface="Corbel"/>
                        </a:rPr>
                        <a:t>/</a:t>
                      </a:r>
                      <a:r>
                        <a:rPr sz="1400" spc="-55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400" dirty="0">
                          <a:latin typeface="Corbel"/>
                          <a:cs typeface="Corbel"/>
                        </a:rPr>
                        <a:t>Ученик</a:t>
                      </a:r>
                      <a:r>
                        <a:rPr sz="1400" spc="-50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400" dirty="0">
                          <a:latin typeface="Corbel"/>
                          <a:cs typeface="Corbel"/>
                        </a:rPr>
                        <a:t>не</a:t>
                      </a:r>
                      <a:r>
                        <a:rPr sz="1400" spc="-20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400" dirty="0">
                          <a:latin typeface="Corbel"/>
                          <a:cs typeface="Corbel"/>
                        </a:rPr>
                        <a:t>доказал</a:t>
                      </a:r>
                      <a:r>
                        <a:rPr sz="1400" spc="-30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400" dirty="0">
                          <a:latin typeface="Corbel"/>
                          <a:cs typeface="Corbel"/>
                        </a:rPr>
                        <a:t>тезис</a:t>
                      </a:r>
                      <a:r>
                        <a:rPr sz="1400" spc="-35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400" dirty="0">
                          <a:latin typeface="Corbel"/>
                          <a:cs typeface="Corbel"/>
                        </a:rPr>
                        <a:t>/</a:t>
                      </a:r>
                      <a:r>
                        <a:rPr sz="1400" spc="-60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400" dirty="0">
                          <a:latin typeface="Corbel"/>
                          <a:cs typeface="Corbel"/>
                        </a:rPr>
                        <a:t>Ученик</a:t>
                      </a:r>
                      <a:r>
                        <a:rPr sz="1400" spc="-35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400" dirty="0">
                          <a:latin typeface="Corbel"/>
                          <a:cs typeface="Corbel"/>
                        </a:rPr>
                        <a:t>доказал</a:t>
                      </a:r>
                      <a:r>
                        <a:rPr sz="1400" spc="-30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400" spc="-10" dirty="0">
                          <a:latin typeface="Corbel"/>
                          <a:cs typeface="Corbel"/>
                        </a:rPr>
                        <a:t>тезис </a:t>
                      </a:r>
                      <a:r>
                        <a:rPr sz="1400" dirty="0">
                          <a:latin typeface="Corbel"/>
                          <a:cs typeface="Corbel"/>
                        </a:rPr>
                        <a:t>на</a:t>
                      </a:r>
                      <a:r>
                        <a:rPr sz="1400" spc="-25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400" dirty="0">
                          <a:latin typeface="Corbel"/>
                          <a:cs typeface="Corbel"/>
                        </a:rPr>
                        <a:t>бытовом</a:t>
                      </a:r>
                      <a:r>
                        <a:rPr sz="1400" spc="-20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400" spc="-10" dirty="0">
                          <a:latin typeface="Corbel"/>
                          <a:cs typeface="Corbel"/>
                        </a:rPr>
                        <a:t>уровне</a:t>
                      </a:r>
                      <a:endParaRPr sz="1400">
                        <a:latin typeface="Corbel"/>
                        <a:cs typeface="Corbel"/>
                      </a:endParaRPr>
                    </a:p>
                  </a:txBody>
                  <a:tcPr marL="0" marR="0" marT="3429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0E6CD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sz="1400" b="1" dirty="0">
                          <a:latin typeface="Corbel"/>
                          <a:cs typeface="Corbel"/>
                        </a:rPr>
                        <a:t>0</a:t>
                      </a:r>
                      <a:endParaRPr sz="1400">
                        <a:latin typeface="Corbel"/>
                        <a:cs typeface="Corbel"/>
                      </a:endParaRPr>
                    </a:p>
                  </a:txBody>
                  <a:tcPr marL="0" marR="0" marT="3429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0E6CD"/>
                    </a:solidFill>
                  </a:tcPr>
                </a:tc>
              </a:tr>
              <a:tr h="334645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sz="1600" b="1" dirty="0">
                          <a:latin typeface="Corbel"/>
                          <a:cs typeface="Corbel"/>
                        </a:rPr>
                        <a:t>С1К2.</a:t>
                      </a:r>
                      <a:r>
                        <a:rPr sz="1600" b="1" spc="-70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600" b="1" dirty="0">
                          <a:latin typeface="Corbel"/>
                          <a:cs typeface="Corbel"/>
                        </a:rPr>
                        <a:t>Наличие</a:t>
                      </a:r>
                      <a:r>
                        <a:rPr sz="1600" b="1" spc="-70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600" b="1" spc="-10" dirty="0">
                          <a:latin typeface="Corbel"/>
                          <a:cs typeface="Corbel"/>
                        </a:rPr>
                        <a:t>примеров</a:t>
                      </a:r>
                      <a:endParaRPr sz="1600">
                        <a:latin typeface="Corbel"/>
                        <a:cs typeface="Corbel"/>
                      </a:endParaRPr>
                    </a:p>
                  </a:txBody>
                  <a:tcPr marL="0" marR="0" marT="33656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0F3E8"/>
                    </a:solidFill>
                  </a:tcPr>
                </a:tc>
                <a:tc>
                  <a:txBody>
                    <a:bodyPr/>
                    <a:lstStyle/>
                    <a:p>
                      <a:pPr marR="201930" algn="r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sz="1600" spc="-10" dirty="0">
                          <a:latin typeface="Corbel"/>
                          <a:cs typeface="Corbel"/>
                        </a:rPr>
                        <a:t>Баллы</a:t>
                      </a:r>
                      <a:endParaRPr sz="1600">
                        <a:latin typeface="Corbel"/>
                        <a:cs typeface="Corbel"/>
                      </a:endParaRPr>
                    </a:p>
                  </a:txBody>
                  <a:tcPr marL="0" marR="0" marT="33656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0F3E8"/>
                    </a:solidFill>
                  </a:tcPr>
                </a:tc>
              </a:tr>
              <a:tr h="342265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sz="1400" dirty="0">
                          <a:latin typeface="Corbel"/>
                          <a:cs typeface="Corbel"/>
                        </a:rPr>
                        <a:t>Ученик</a:t>
                      </a:r>
                      <a:r>
                        <a:rPr sz="1400" spc="-50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400" dirty="0">
                          <a:latin typeface="Corbel"/>
                          <a:cs typeface="Corbel"/>
                        </a:rPr>
                        <a:t>привел</a:t>
                      </a:r>
                      <a:r>
                        <a:rPr sz="1400" spc="-30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400" dirty="0">
                          <a:latin typeface="Corbel"/>
                          <a:cs typeface="Corbel"/>
                        </a:rPr>
                        <a:t>2</a:t>
                      </a:r>
                      <a:r>
                        <a:rPr sz="1400" spc="-30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400" dirty="0">
                          <a:latin typeface="Corbel"/>
                          <a:cs typeface="Corbel"/>
                        </a:rPr>
                        <a:t>примера</a:t>
                      </a:r>
                      <a:r>
                        <a:rPr sz="1400" spc="-55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400" dirty="0">
                          <a:latin typeface="Corbel"/>
                          <a:cs typeface="Corbel"/>
                        </a:rPr>
                        <a:t>из</a:t>
                      </a:r>
                      <a:r>
                        <a:rPr sz="1400" spc="-25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400" spc="-10" dirty="0">
                          <a:latin typeface="Corbel"/>
                          <a:cs typeface="Corbel"/>
                        </a:rPr>
                        <a:t>текста</a:t>
                      </a:r>
                      <a:r>
                        <a:rPr sz="1400" spc="-30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400" dirty="0">
                          <a:latin typeface="Corbel"/>
                          <a:cs typeface="Corbel"/>
                        </a:rPr>
                        <a:t>и</a:t>
                      </a:r>
                      <a:r>
                        <a:rPr sz="1400" spc="-25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400" dirty="0">
                          <a:latin typeface="Corbel"/>
                          <a:cs typeface="Corbel"/>
                        </a:rPr>
                        <a:t>указал</a:t>
                      </a:r>
                      <a:r>
                        <a:rPr sz="1400" spc="-30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400" dirty="0">
                          <a:latin typeface="Corbel"/>
                          <a:cs typeface="Corbel"/>
                        </a:rPr>
                        <a:t>их</a:t>
                      </a:r>
                      <a:r>
                        <a:rPr sz="1400" spc="-30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400" spc="-20" dirty="0">
                          <a:latin typeface="Corbel"/>
                          <a:cs typeface="Corbel"/>
                        </a:rPr>
                        <a:t>роль</a:t>
                      </a:r>
                      <a:endParaRPr sz="1400">
                        <a:latin typeface="Corbel"/>
                        <a:cs typeface="Corbel"/>
                      </a:endParaRPr>
                    </a:p>
                  </a:txBody>
                  <a:tcPr marL="0" marR="0" marT="3429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0E6CD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sz="1400" b="1" dirty="0">
                          <a:latin typeface="Corbel"/>
                          <a:cs typeface="Corbel"/>
                        </a:rPr>
                        <a:t>3</a:t>
                      </a:r>
                      <a:endParaRPr sz="1400">
                        <a:latin typeface="Corbel"/>
                        <a:cs typeface="Corbel"/>
                      </a:endParaRPr>
                    </a:p>
                  </a:txBody>
                  <a:tcPr marL="0" marR="0" marT="3429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0E6CD"/>
                    </a:solidFill>
                  </a:tcPr>
                </a:tc>
              </a:tr>
              <a:tr h="730885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1400" dirty="0">
                          <a:latin typeface="Corbel"/>
                          <a:cs typeface="Corbel"/>
                        </a:rPr>
                        <a:t>Ученик</a:t>
                      </a:r>
                      <a:r>
                        <a:rPr sz="1400" spc="-55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400" dirty="0">
                          <a:latin typeface="Corbel"/>
                          <a:cs typeface="Corbel"/>
                        </a:rPr>
                        <a:t>привел</a:t>
                      </a:r>
                      <a:r>
                        <a:rPr sz="1400" spc="-25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400" dirty="0">
                          <a:latin typeface="Corbel"/>
                          <a:cs typeface="Corbel"/>
                        </a:rPr>
                        <a:t>2</a:t>
                      </a:r>
                      <a:r>
                        <a:rPr sz="1400" spc="-30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400" dirty="0">
                          <a:latin typeface="Corbel"/>
                          <a:cs typeface="Corbel"/>
                        </a:rPr>
                        <a:t>примера</a:t>
                      </a:r>
                      <a:r>
                        <a:rPr sz="1400" spc="-50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400" dirty="0">
                          <a:latin typeface="Corbel"/>
                          <a:cs typeface="Corbel"/>
                        </a:rPr>
                        <a:t>из</a:t>
                      </a:r>
                      <a:r>
                        <a:rPr sz="1400" spc="-25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400" dirty="0">
                          <a:latin typeface="Corbel"/>
                          <a:cs typeface="Corbel"/>
                        </a:rPr>
                        <a:t>текста,</a:t>
                      </a:r>
                      <a:r>
                        <a:rPr sz="1400" spc="-25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400" dirty="0">
                          <a:latin typeface="Corbel"/>
                          <a:cs typeface="Corbel"/>
                        </a:rPr>
                        <a:t>но</a:t>
                      </a:r>
                      <a:r>
                        <a:rPr sz="1400" spc="-20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400" dirty="0">
                          <a:latin typeface="Corbel"/>
                          <a:cs typeface="Corbel"/>
                        </a:rPr>
                        <a:t>не</a:t>
                      </a:r>
                      <a:r>
                        <a:rPr sz="1400" spc="-20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400" dirty="0">
                          <a:latin typeface="Corbel"/>
                          <a:cs typeface="Corbel"/>
                        </a:rPr>
                        <a:t>указал</a:t>
                      </a:r>
                      <a:r>
                        <a:rPr sz="1400" spc="-30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400" dirty="0">
                          <a:latin typeface="Corbel"/>
                          <a:cs typeface="Corbel"/>
                        </a:rPr>
                        <a:t>их</a:t>
                      </a:r>
                      <a:r>
                        <a:rPr sz="1400" spc="-25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400" dirty="0">
                          <a:latin typeface="Corbel"/>
                          <a:cs typeface="Corbel"/>
                        </a:rPr>
                        <a:t>роль</a:t>
                      </a:r>
                      <a:r>
                        <a:rPr sz="1400" spc="-35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400" dirty="0">
                          <a:latin typeface="Corbel"/>
                          <a:cs typeface="Corbel"/>
                        </a:rPr>
                        <a:t>/</a:t>
                      </a:r>
                      <a:r>
                        <a:rPr sz="1400" spc="-45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400" spc="-10" dirty="0">
                          <a:latin typeface="Corbel"/>
                          <a:cs typeface="Corbel"/>
                        </a:rPr>
                        <a:t>Ученик</a:t>
                      </a:r>
                      <a:endParaRPr sz="1400">
                        <a:latin typeface="Corbel"/>
                        <a:cs typeface="Corbel"/>
                      </a:endParaRPr>
                    </a:p>
                    <a:p>
                      <a:pPr marL="91440">
                        <a:lnSpc>
                          <a:spcPct val="100000"/>
                        </a:lnSpc>
                      </a:pPr>
                      <a:r>
                        <a:rPr sz="1400" spc="-10" dirty="0">
                          <a:latin typeface="Corbel"/>
                          <a:cs typeface="Corbel"/>
                        </a:rPr>
                        <a:t>привел</a:t>
                      </a:r>
                      <a:r>
                        <a:rPr sz="1400" spc="-45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400" dirty="0">
                          <a:latin typeface="Corbel"/>
                          <a:cs typeface="Corbel"/>
                        </a:rPr>
                        <a:t>2</a:t>
                      </a:r>
                      <a:r>
                        <a:rPr sz="1400" spc="-25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400" dirty="0">
                          <a:latin typeface="Corbel"/>
                          <a:cs typeface="Corbel"/>
                        </a:rPr>
                        <a:t>примера</a:t>
                      </a:r>
                      <a:r>
                        <a:rPr sz="1400" spc="-35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400" dirty="0">
                          <a:latin typeface="Corbel"/>
                          <a:cs typeface="Corbel"/>
                        </a:rPr>
                        <a:t>из</a:t>
                      </a:r>
                      <a:r>
                        <a:rPr sz="1400" spc="-35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400" spc="-10" dirty="0">
                          <a:latin typeface="Corbel"/>
                          <a:cs typeface="Corbel"/>
                        </a:rPr>
                        <a:t>текста,</a:t>
                      </a:r>
                      <a:r>
                        <a:rPr sz="1400" spc="-5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400" dirty="0">
                          <a:latin typeface="Corbel"/>
                          <a:cs typeface="Corbel"/>
                        </a:rPr>
                        <a:t>но</a:t>
                      </a:r>
                      <a:r>
                        <a:rPr sz="1400" spc="-20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400" dirty="0">
                          <a:latin typeface="Corbel"/>
                          <a:cs typeface="Corbel"/>
                        </a:rPr>
                        <a:t>указал</a:t>
                      </a:r>
                      <a:r>
                        <a:rPr sz="1400" spc="-25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400" dirty="0">
                          <a:latin typeface="Corbel"/>
                          <a:cs typeface="Corbel"/>
                        </a:rPr>
                        <a:t>роль</a:t>
                      </a:r>
                      <a:r>
                        <a:rPr sz="1400" spc="-30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400" dirty="0">
                          <a:latin typeface="Corbel"/>
                          <a:cs typeface="Corbel"/>
                        </a:rPr>
                        <a:t>1</a:t>
                      </a:r>
                      <a:r>
                        <a:rPr sz="1400" spc="-25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400" dirty="0">
                          <a:latin typeface="Corbel"/>
                          <a:cs typeface="Corbel"/>
                        </a:rPr>
                        <a:t>из</a:t>
                      </a:r>
                      <a:r>
                        <a:rPr sz="1400" spc="-20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400" dirty="0">
                          <a:latin typeface="Corbel"/>
                          <a:cs typeface="Corbel"/>
                        </a:rPr>
                        <a:t>них</a:t>
                      </a:r>
                      <a:r>
                        <a:rPr sz="1400" spc="-20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400" dirty="0">
                          <a:latin typeface="Corbel"/>
                          <a:cs typeface="Corbel"/>
                        </a:rPr>
                        <a:t>/</a:t>
                      </a:r>
                      <a:r>
                        <a:rPr sz="1400" spc="-50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400" spc="-10" dirty="0">
                          <a:latin typeface="Corbel"/>
                          <a:cs typeface="Corbel"/>
                        </a:rPr>
                        <a:t>Ученик</a:t>
                      </a:r>
                      <a:endParaRPr sz="1400">
                        <a:latin typeface="Corbel"/>
                        <a:cs typeface="Corbel"/>
                      </a:endParaRPr>
                    </a:p>
                    <a:p>
                      <a:pPr marL="91440">
                        <a:lnSpc>
                          <a:spcPct val="100000"/>
                        </a:lnSpc>
                      </a:pPr>
                      <a:r>
                        <a:rPr sz="1400" dirty="0">
                          <a:latin typeface="Corbel"/>
                          <a:cs typeface="Corbel"/>
                        </a:rPr>
                        <a:t>привёл</a:t>
                      </a:r>
                      <a:r>
                        <a:rPr sz="1400" spc="-45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400" dirty="0">
                          <a:latin typeface="Corbel"/>
                          <a:cs typeface="Corbel"/>
                        </a:rPr>
                        <a:t>1</a:t>
                      </a:r>
                      <a:r>
                        <a:rPr sz="1400" spc="-25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400" dirty="0">
                          <a:latin typeface="Corbel"/>
                          <a:cs typeface="Corbel"/>
                        </a:rPr>
                        <a:t>пример</a:t>
                      </a:r>
                      <a:r>
                        <a:rPr sz="1400" spc="-50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400" dirty="0">
                          <a:latin typeface="Corbel"/>
                          <a:cs typeface="Corbel"/>
                        </a:rPr>
                        <a:t>из</a:t>
                      </a:r>
                      <a:r>
                        <a:rPr sz="1400" spc="-25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400" dirty="0">
                          <a:latin typeface="Corbel"/>
                          <a:cs typeface="Corbel"/>
                        </a:rPr>
                        <a:t>текста</a:t>
                      </a:r>
                      <a:r>
                        <a:rPr sz="1400" spc="-30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400" dirty="0">
                          <a:latin typeface="Corbel"/>
                          <a:cs typeface="Corbel"/>
                        </a:rPr>
                        <a:t>и</a:t>
                      </a:r>
                      <a:r>
                        <a:rPr sz="1400" spc="-35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400" dirty="0">
                          <a:latin typeface="Corbel"/>
                          <a:cs typeface="Corbel"/>
                        </a:rPr>
                        <a:t>указал</a:t>
                      </a:r>
                      <a:r>
                        <a:rPr sz="1400" spc="-20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400" dirty="0">
                          <a:latin typeface="Corbel"/>
                          <a:cs typeface="Corbel"/>
                        </a:rPr>
                        <a:t>его</a:t>
                      </a:r>
                      <a:r>
                        <a:rPr sz="1400" spc="-15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400" spc="-20" dirty="0">
                          <a:latin typeface="Corbel"/>
                          <a:cs typeface="Corbel"/>
                        </a:rPr>
                        <a:t>роль</a:t>
                      </a:r>
                      <a:endParaRPr sz="1400">
                        <a:latin typeface="Corbel"/>
                        <a:cs typeface="Corbel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0F3E8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1400" b="1" dirty="0">
                          <a:latin typeface="Corbel"/>
                          <a:cs typeface="Corbel"/>
                        </a:rPr>
                        <a:t>2</a:t>
                      </a:r>
                      <a:endParaRPr sz="1400">
                        <a:latin typeface="Corbel"/>
                        <a:cs typeface="Corbel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0F3E8"/>
                    </a:solidFill>
                  </a:tcPr>
                </a:tc>
              </a:tr>
              <a:tr h="304799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1400" dirty="0">
                          <a:latin typeface="Corbel"/>
                          <a:cs typeface="Corbel"/>
                        </a:rPr>
                        <a:t>Ученик</a:t>
                      </a:r>
                      <a:r>
                        <a:rPr sz="1400" spc="-55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400" dirty="0">
                          <a:latin typeface="Corbel"/>
                          <a:cs typeface="Corbel"/>
                        </a:rPr>
                        <a:t>привёл</a:t>
                      </a:r>
                      <a:r>
                        <a:rPr sz="1400" spc="-25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400" dirty="0">
                          <a:latin typeface="Corbel"/>
                          <a:cs typeface="Corbel"/>
                        </a:rPr>
                        <a:t>1</a:t>
                      </a:r>
                      <a:r>
                        <a:rPr sz="1400" spc="-25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400" dirty="0">
                          <a:latin typeface="Corbel"/>
                          <a:cs typeface="Corbel"/>
                        </a:rPr>
                        <a:t>пример</a:t>
                      </a:r>
                      <a:r>
                        <a:rPr sz="1400" spc="-45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400" dirty="0">
                          <a:latin typeface="Corbel"/>
                          <a:cs typeface="Corbel"/>
                        </a:rPr>
                        <a:t>из</a:t>
                      </a:r>
                      <a:r>
                        <a:rPr sz="1400" spc="-40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400" dirty="0">
                          <a:latin typeface="Corbel"/>
                          <a:cs typeface="Corbel"/>
                        </a:rPr>
                        <a:t>текста,</a:t>
                      </a:r>
                      <a:r>
                        <a:rPr sz="1400" spc="-15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400" dirty="0">
                          <a:latin typeface="Corbel"/>
                          <a:cs typeface="Corbel"/>
                        </a:rPr>
                        <a:t>но</a:t>
                      </a:r>
                      <a:r>
                        <a:rPr sz="1400" spc="-20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400" dirty="0">
                          <a:latin typeface="Corbel"/>
                          <a:cs typeface="Corbel"/>
                        </a:rPr>
                        <a:t>не</a:t>
                      </a:r>
                      <a:r>
                        <a:rPr sz="1400" spc="-25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400" dirty="0">
                          <a:latin typeface="Corbel"/>
                          <a:cs typeface="Corbel"/>
                        </a:rPr>
                        <a:t>указал</a:t>
                      </a:r>
                      <a:r>
                        <a:rPr sz="1400" spc="-20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400" dirty="0">
                          <a:latin typeface="Corbel"/>
                          <a:cs typeface="Corbel"/>
                        </a:rPr>
                        <a:t>его</a:t>
                      </a:r>
                      <a:r>
                        <a:rPr sz="1400" spc="-20" dirty="0">
                          <a:latin typeface="Corbel"/>
                          <a:cs typeface="Corbel"/>
                        </a:rPr>
                        <a:t> роль</a:t>
                      </a:r>
                      <a:endParaRPr sz="1400">
                        <a:latin typeface="Corbel"/>
                        <a:cs typeface="Corbel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0E6CD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1400" b="1" dirty="0">
                          <a:latin typeface="Corbel"/>
                          <a:cs typeface="Corbel"/>
                        </a:rPr>
                        <a:t>1</a:t>
                      </a:r>
                      <a:endParaRPr sz="1400">
                        <a:latin typeface="Corbel"/>
                        <a:cs typeface="Corbel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0E6CD"/>
                    </a:solidFill>
                  </a:tcPr>
                </a:tc>
              </a:tr>
              <a:tr h="528320">
                <a:tc>
                  <a:txBody>
                    <a:bodyPr/>
                    <a:lstStyle/>
                    <a:p>
                      <a:pPr marL="91440" marR="386080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1400" dirty="0">
                          <a:latin typeface="Corbel"/>
                          <a:cs typeface="Corbel"/>
                        </a:rPr>
                        <a:t>Ученик</a:t>
                      </a:r>
                      <a:r>
                        <a:rPr sz="1400" spc="-60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400" dirty="0">
                          <a:latin typeface="Corbel"/>
                          <a:cs typeface="Corbel"/>
                        </a:rPr>
                        <a:t>привёл</a:t>
                      </a:r>
                      <a:r>
                        <a:rPr sz="1400" spc="-30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400" dirty="0">
                          <a:latin typeface="Corbel"/>
                          <a:cs typeface="Corbel"/>
                        </a:rPr>
                        <a:t>примеры</a:t>
                      </a:r>
                      <a:r>
                        <a:rPr sz="1400" spc="-50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400" dirty="0">
                          <a:latin typeface="Corbel"/>
                          <a:cs typeface="Corbel"/>
                        </a:rPr>
                        <a:t>не</a:t>
                      </a:r>
                      <a:r>
                        <a:rPr sz="1400" spc="-25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400" dirty="0">
                          <a:latin typeface="Corbel"/>
                          <a:cs typeface="Corbel"/>
                        </a:rPr>
                        <a:t>из</a:t>
                      </a:r>
                      <a:r>
                        <a:rPr sz="1400" spc="-45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400" dirty="0">
                          <a:latin typeface="Corbel"/>
                          <a:cs typeface="Corbel"/>
                        </a:rPr>
                        <a:t>прочитанного</a:t>
                      </a:r>
                      <a:r>
                        <a:rPr sz="1400" spc="-35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400" dirty="0">
                          <a:latin typeface="Corbel"/>
                          <a:cs typeface="Corbel"/>
                        </a:rPr>
                        <a:t>текста</a:t>
                      </a:r>
                      <a:r>
                        <a:rPr sz="1400" spc="-20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400" dirty="0">
                          <a:latin typeface="Corbel"/>
                          <a:cs typeface="Corbel"/>
                        </a:rPr>
                        <a:t>/</a:t>
                      </a:r>
                      <a:r>
                        <a:rPr sz="1400" spc="-60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400" dirty="0">
                          <a:latin typeface="Corbel"/>
                          <a:cs typeface="Corbel"/>
                        </a:rPr>
                        <a:t>Ученик</a:t>
                      </a:r>
                      <a:r>
                        <a:rPr sz="1400" spc="-45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400" spc="-25" dirty="0">
                          <a:latin typeface="Corbel"/>
                          <a:cs typeface="Corbel"/>
                        </a:rPr>
                        <a:t>не </a:t>
                      </a:r>
                      <a:r>
                        <a:rPr sz="1400" dirty="0">
                          <a:latin typeface="Corbel"/>
                          <a:cs typeface="Corbel"/>
                        </a:rPr>
                        <a:t>привёл</a:t>
                      </a:r>
                      <a:r>
                        <a:rPr sz="1400" spc="-65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400" spc="-10" dirty="0">
                          <a:latin typeface="Corbel"/>
                          <a:cs typeface="Corbel"/>
                        </a:rPr>
                        <a:t>примеров</a:t>
                      </a:r>
                      <a:endParaRPr sz="1400">
                        <a:latin typeface="Corbel"/>
                        <a:cs typeface="Corbel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0F3E8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1400" b="1" dirty="0">
                          <a:latin typeface="Corbel"/>
                          <a:cs typeface="Corbel"/>
                        </a:rPr>
                        <a:t>0</a:t>
                      </a:r>
                      <a:endParaRPr sz="1400">
                        <a:latin typeface="Corbel"/>
                        <a:cs typeface="Corbel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0F3E8"/>
                    </a:solidFill>
                  </a:tcPr>
                </a:tc>
              </a:tr>
              <a:tr h="352426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1400" b="1" spc="-10" dirty="0">
                          <a:latin typeface="Corbel"/>
                          <a:cs typeface="Corbel"/>
                        </a:rPr>
                        <a:t>С1К3.</a:t>
                      </a:r>
                      <a:r>
                        <a:rPr sz="1400" b="1" spc="-70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400" b="1" dirty="0">
                          <a:latin typeface="Corbel"/>
                          <a:cs typeface="Corbel"/>
                        </a:rPr>
                        <a:t>Логичность</a:t>
                      </a:r>
                      <a:r>
                        <a:rPr sz="1400" b="1" spc="-15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400" b="1" spc="-20" dirty="0">
                          <a:latin typeface="Corbel"/>
                          <a:cs typeface="Corbel"/>
                        </a:rPr>
                        <a:t>речи</a:t>
                      </a:r>
                      <a:endParaRPr sz="1400">
                        <a:latin typeface="Corbel"/>
                        <a:cs typeface="Corbel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0E6CD"/>
                    </a:solidFill>
                  </a:tcPr>
                </a:tc>
                <a:tc>
                  <a:txBody>
                    <a:bodyPr/>
                    <a:lstStyle/>
                    <a:p>
                      <a:pPr marR="227965" algn="r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1400" b="1" spc="-10" dirty="0">
                          <a:latin typeface="Corbel"/>
                          <a:cs typeface="Corbel"/>
                        </a:rPr>
                        <a:t>Баллы</a:t>
                      </a:r>
                      <a:endParaRPr sz="1400">
                        <a:latin typeface="Corbel"/>
                        <a:cs typeface="Corbel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0E6CD"/>
                    </a:solidFill>
                  </a:tcPr>
                </a:tc>
              </a:tr>
              <a:tr h="304799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1400" spc="-10" dirty="0">
                          <a:latin typeface="Corbel"/>
                          <a:cs typeface="Corbel"/>
                        </a:rPr>
                        <a:t>Логических</a:t>
                      </a:r>
                      <a:r>
                        <a:rPr sz="1400" spc="-20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400" dirty="0">
                          <a:latin typeface="Corbel"/>
                          <a:cs typeface="Corbel"/>
                        </a:rPr>
                        <a:t>ошибок</a:t>
                      </a:r>
                      <a:r>
                        <a:rPr sz="1400" spc="5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400" spc="-25" dirty="0">
                          <a:latin typeface="Corbel"/>
                          <a:cs typeface="Corbel"/>
                        </a:rPr>
                        <a:t>нет</a:t>
                      </a:r>
                      <a:endParaRPr sz="1400">
                        <a:latin typeface="Corbel"/>
                        <a:cs typeface="Corbel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0F3E8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1400" b="1" dirty="0">
                          <a:latin typeface="Corbel"/>
                          <a:cs typeface="Corbel"/>
                        </a:rPr>
                        <a:t>2</a:t>
                      </a:r>
                      <a:endParaRPr sz="1400">
                        <a:latin typeface="Corbel"/>
                        <a:cs typeface="Corbel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0F3E8"/>
                    </a:solidFill>
                  </a:tcPr>
                </a:tc>
              </a:tr>
              <a:tr h="330200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1400" dirty="0">
                          <a:latin typeface="Corbel"/>
                          <a:cs typeface="Corbel"/>
                        </a:rPr>
                        <a:t>Есть</a:t>
                      </a:r>
                      <a:r>
                        <a:rPr sz="1400" spc="-15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400" dirty="0">
                          <a:latin typeface="Corbel"/>
                          <a:cs typeface="Corbel"/>
                        </a:rPr>
                        <a:t>1</a:t>
                      </a:r>
                      <a:r>
                        <a:rPr sz="1400" spc="-5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400" spc="-10" dirty="0">
                          <a:latin typeface="Corbel"/>
                          <a:cs typeface="Corbel"/>
                        </a:rPr>
                        <a:t>логическая</a:t>
                      </a:r>
                      <a:r>
                        <a:rPr sz="1400" spc="-15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400" spc="-10" dirty="0">
                          <a:latin typeface="Corbel"/>
                          <a:cs typeface="Corbel"/>
                        </a:rPr>
                        <a:t>ошибка</a:t>
                      </a:r>
                      <a:endParaRPr sz="1400">
                        <a:latin typeface="Corbel"/>
                        <a:cs typeface="Corbel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0E6CD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1400" b="1" dirty="0">
                          <a:latin typeface="Corbel"/>
                          <a:cs typeface="Corbel"/>
                        </a:rPr>
                        <a:t>1</a:t>
                      </a:r>
                      <a:endParaRPr sz="1400">
                        <a:latin typeface="Corbel"/>
                        <a:cs typeface="Corbel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0E6CD"/>
                    </a:solidFill>
                  </a:tcPr>
                </a:tc>
              </a:tr>
              <a:tr h="304799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1400" dirty="0">
                          <a:latin typeface="Corbel"/>
                          <a:cs typeface="Corbel"/>
                        </a:rPr>
                        <a:t>Есть</a:t>
                      </a:r>
                      <a:r>
                        <a:rPr sz="1400" spc="-30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400" dirty="0">
                          <a:latin typeface="Corbel"/>
                          <a:cs typeface="Corbel"/>
                        </a:rPr>
                        <a:t>2</a:t>
                      </a:r>
                      <a:r>
                        <a:rPr sz="1400" spc="-20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400" dirty="0">
                          <a:latin typeface="Corbel"/>
                          <a:cs typeface="Corbel"/>
                        </a:rPr>
                        <a:t>или</a:t>
                      </a:r>
                      <a:r>
                        <a:rPr sz="1400" spc="-10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400" dirty="0">
                          <a:latin typeface="Corbel"/>
                          <a:cs typeface="Corbel"/>
                        </a:rPr>
                        <a:t>более</a:t>
                      </a:r>
                      <a:r>
                        <a:rPr sz="1400" spc="-10" dirty="0">
                          <a:latin typeface="Corbel"/>
                          <a:cs typeface="Corbel"/>
                        </a:rPr>
                        <a:t> логических</a:t>
                      </a:r>
                      <a:r>
                        <a:rPr sz="1400" spc="-30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400" spc="-10" dirty="0">
                          <a:latin typeface="Corbel"/>
                          <a:cs typeface="Corbel"/>
                        </a:rPr>
                        <a:t>ошибки</a:t>
                      </a:r>
                      <a:endParaRPr sz="1400">
                        <a:latin typeface="Corbel"/>
                        <a:cs typeface="Corbel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0F3E8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1400" b="1" dirty="0">
                          <a:latin typeface="Corbel"/>
                          <a:cs typeface="Corbel"/>
                        </a:rPr>
                        <a:t>0</a:t>
                      </a:r>
                      <a:endParaRPr sz="1400">
                        <a:latin typeface="Corbel"/>
                        <a:cs typeface="Corbel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0F3E8"/>
                    </a:solidFill>
                  </a:tcPr>
                </a:tc>
              </a:tr>
              <a:tr h="342900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1400" b="1" dirty="0">
                          <a:latin typeface="Corbel"/>
                          <a:cs typeface="Corbel"/>
                        </a:rPr>
                        <a:t>С1к4.</a:t>
                      </a:r>
                      <a:r>
                        <a:rPr sz="1400" b="1" spc="-15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400" b="1" spc="-10" dirty="0">
                          <a:latin typeface="Corbel"/>
                          <a:cs typeface="Corbel"/>
                        </a:rPr>
                        <a:t>Композиционная</a:t>
                      </a:r>
                      <a:r>
                        <a:rPr sz="1400" b="1" spc="-15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400" b="1" spc="-10" dirty="0">
                          <a:latin typeface="Corbel"/>
                          <a:cs typeface="Corbel"/>
                        </a:rPr>
                        <a:t>стройность</a:t>
                      </a:r>
                      <a:endParaRPr sz="1400">
                        <a:latin typeface="Corbel"/>
                        <a:cs typeface="Corbel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0E6CD"/>
                    </a:solidFill>
                  </a:tcPr>
                </a:tc>
                <a:tc>
                  <a:txBody>
                    <a:bodyPr/>
                    <a:lstStyle/>
                    <a:p>
                      <a:pPr marR="227965" algn="r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1400" b="1" spc="-10" dirty="0">
                          <a:latin typeface="Corbel"/>
                          <a:cs typeface="Corbel"/>
                        </a:rPr>
                        <a:t>Баллы</a:t>
                      </a:r>
                      <a:endParaRPr sz="1400">
                        <a:latin typeface="Corbel"/>
                        <a:cs typeface="Corbel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0E6CD"/>
                    </a:solidFill>
                  </a:tcPr>
                </a:tc>
              </a:tr>
              <a:tr h="528320">
                <a:tc>
                  <a:txBody>
                    <a:bodyPr/>
                    <a:lstStyle/>
                    <a:p>
                      <a:pPr marL="91440" marR="457200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1400" spc="-25" dirty="0">
                          <a:latin typeface="Corbel"/>
                          <a:cs typeface="Corbel"/>
                        </a:rPr>
                        <a:t>Текст</a:t>
                      </a:r>
                      <a:r>
                        <a:rPr sz="1400" spc="-50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400" dirty="0">
                          <a:latin typeface="Corbel"/>
                          <a:cs typeface="Corbel"/>
                        </a:rPr>
                        <a:t>состоит</a:t>
                      </a:r>
                      <a:r>
                        <a:rPr sz="1400" spc="-30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400" dirty="0">
                          <a:latin typeface="Corbel"/>
                          <a:cs typeface="Corbel"/>
                        </a:rPr>
                        <a:t>из</a:t>
                      </a:r>
                      <a:r>
                        <a:rPr sz="1400" spc="-50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400" dirty="0">
                          <a:latin typeface="Corbel"/>
                          <a:cs typeface="Corbel"/>
                        </a:rPr>
                        <a:t>3</a:t>
                      </a:r>
                      <a:r>
                        <a:rPr sz="1400" spc="-30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400" dirty="0">
                          <a:latin typeface="Corbel"/>
                          <a:cs typeface="Corbel"/>
                        </a:rPr>
                        <a:t>частей</a:t>
                      </a:r>
                      <a:r>
                        <a:rPr sz="1400" spc="-40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400" dirty="0">
                          <a:latin typeface="Corbel"/>
                          <a:cs typeface="Corbel"/>
                        </a:rPr>
                        <a:t>(тезис,</a:t>
                      </a:r>
                      <a:r>
                        <a:rPr sz="1400" spc="-35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400" dirty="0">
                          <a:latin typeface="Corbel"/>
                          <a:cs typeface="Corbel"/>
                        </a:rPr>
                        <a:t>аргументы,</a:t>
                      </a:r>
                      <a:r>
                        <a:rPr sz="1400" spc="-20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400" dirty="0">
                          <a:latin typeface="Corbel"/>
                          <a:cs typeface="Corbel"/>
                        </a:rPr>
                        <a:t>вывод),</a:t>
                      </a:r>
                      <a:r>
                        <a:rPr sz="1400" spc="-15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400" dirty="0">
                          <a:latin typeface="Corbel"/>
                          <a:cs typeface="Corbel"/>
                        </a:rPr>
                        <a:t>ошибок</a:t>
                      </a:r>
                      <a:r>
                        <a:rPr sz="1400" spc="-40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400" spc="-50" dirty="0">
                          <a:latin typeface="Corbel"/>
                          <a:cs typeface="Corbel"/>
                        </a:rPr>
                        <a:t>в </a:t>
                      </a:r>
                      <a:r>
                        <a:rPr sz="1400" dirty="0">
                          <a:latin typeface="Corbel"/>
                          <a:cs typeface="Corbel"/>
                        </a:rPr>
                        <a:t>построении</a:t>
                      </a:r>
                      <a:r>
                        <a:rPr sz="1400" spc="-60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400" dirty="0">
                          <a:latin typeface="Corbel"/>
                          <a:cs typeface="Corbel"/>
                        </a:rPr>
                        <a:t>текста</a:t>
                      </a:r>
                      <a:r>
                        <a:rPr sz="1400" spc="-60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400" spc="-25" dirty="0">
                          <a:latin typeface="Corbel"/>
                          <a:cs typeface="Corbel"/>
                        </a:rPr>
                        <a:t>нет</a:t>
                      </a:r>
                      <a:endParaRPr sz="1400">
                        <a:latin typeface="Corbel"/>
                        <a:cs typeface="Corbel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0F3E8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1400" b="1" dirty="0">
                          <a:latin typeface="Corbel"/>
                          <a:cs typeface="Corbel"/>
                        </a:rPr>
                        <a:t>1</a:t>
                      </a:r>
                      <a:endParaRPr sz="1400">
                        <a:latin typeface="Corbel"/>
                        <a:cs typeface="Corbel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0F3E8"/>
                    </a:solidFill>
                  </a:tcPr>
                </a:tc>
              </a:tr>
              <a:tr h="528320">
                <a:tc>
                  <a:txBody>
                    <a:bodyPr/>
                    <a:lstStyle/>
                    <a:p>
                      <a:pPr marL="91440" marR="113664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1400" spc="-25" dirty="0">
                          <a:latin typeface="Corbel"/>
                          <a:cs typeface="Corbel"/>
                        </a:rPr>
                        <a:t>Текст</a:t>
                      </a:r>
                      <a:r>
                        <a:rPr sz="1400" spc="-50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400" dirty="0">
                          <a:latin typeface="Corbel"/>
                          <a:cs typeface="Corbel"/>
                        </a:rPr>
                        <a:t>состоит</a:t>
                      </a:r>
                      <a:r>
                        <a:rPr sz="1400" spc="-15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400" dirty="0">
                          <a:latin typeface="Corbel"/>
                          <a:cs typeface="Corbel"/>
                        </a:rPr>
                        <a:t>не</a:t>
                      </a:r>
                      <a:r>
                        <a:rPr sz="1400" spc="-20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400" dirty="0">
                          <a:latin typeface="Corbel"/>
                          <a:cs typeface="Corbel"/>
                        </a:rPr>
                        <a:t>из</a:t>
                      </a:r>
                      <a:r>
                        <a:rPr sz="1400" spc="-20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400" dirty="0">
                          <a:latin typeface="Corbel"/>
                          <a:cs typeface="Corbel"/>
                        </a:rPr>
                        <a:t>3</a:t>
                      </a:r>
                      <a:r>
                        <a:rPr sz="1400" spc="-15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400" dirty="0">
                          <a:latin typeface="Corbel"/>
                          <a:cs typeface="Corbel"/>
                        </a:rPr>
                        <a:t>частей</a:t>
                      </a:r>
                      <a:r>
                        <a:rPr sz="1400" spc="-30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400" dirty="0">
                          <a:latin typeface="Corbel"/>
                          <a:cs typeface="Corbel"/>
                        </a:rPr>
                        <a:t>/</a:t>
                      </a:r>
                      <a:r>
                        <a:rPr sz="1400" spc="-5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400" dirty="0">
                          <a:latin typeface="Corbel"/>
                          <a:cs typeface="Corbel"/>
                        </a:rPr>
                        <a:t>В</a:t>
                      </a:r>
                      <a:r>
                        <a:rPr sz="1400" spc="-35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400" dirty="0">
                          <a:latin typeface="Corbel"/>
                          <a:cs typeface="Corbel"/>
                        </a:rPr>
                        <a:t>работе</a:t>
                      </a:r>
                      <a:r>
                        <a:rPr sz="1400" spc="-10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400" dirty="0">
                          <a:latin typeface="Corbel"/>
                          <a:cs typeface="Corbel"/>
                        </a:rPr>
                        <a:t>есть</a:t>
                      </a:r>
                      <a:r>
                        <a:rPr sz="1400" spc="-15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400" dirty="0">
                          <a:latin typeface="Corbel"/>
                          <a:cs typeface="Corbel"/>
                        </a:rPr>
                        <a:t>1</a:t>
                      </a:r>
                      <a:r>
                        <a:rPr sz="1400" spc="-25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400" dirty="0">
                          <a:latin typeface="Corbel"/>
                          <a:cs typeface="Corbel"/>
                        </a:rPr>
                        <a:t>ошибка</a:t>
                      </a:r>
                      <a:r>
                        <a:rPr sz="1400" spc="-30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400" dirty="0">
                          <a:latin typeface="Corbel"/>
                          <a:cs typeface="Corbel"/>
                        </a:rPr>
                        <a:t>в</a:t>
                      </a:r>
                      <a:r>
                        <a:rPr sz="1400" spc="-20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400" spc="-10" dirty="0">
                          <a:latin typeface="Corbel"/>
                          <a:cs typeface="Corbel"/>
                        </a:rPr>
                        <a:t>построении </a:t>
                      </a:r>
                      <a:r>
                        <a:rPr sz="1400" dirty="0">
                          <a:latin typeface="Corbel"/>
                          <a:cs typeface="Corbel"/>
                        </a:rPr>
                        <a:t>текста</a:t>
                      </a:r>
                      <a:r>
                        <a:rPr sz="1400" spc="-40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400" dirty="0">
                          <a:latin typeface="Corbel"/>
                          <a:cs typeface="Corbel"/>
                        </a:rPr>
                        <a:t>и</a:t>
                      </a:r>
                      <a:r>
                        <a:rPr sz="1400" spc="-35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400" spc="-10" dirty="0">
                          <a:latin typeface="Corbel"/>
                          <a:cs typeface="Corbel"/>
                        </a:rPr>
                        <a:t>более</a:t>
                      </a:r>
                      <a:endParaRPr sz="1400">
                        <a:latin typeface="Corbel"/>
                        <a:cs typeface="Corbel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0E6CD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1400" b="1" dirty="0">
                          <a:latin typeface="Corbel"/>
                          <a:cs typeface="Corbel"/>
                        </a:rPr>
                        <a:t>0</a:t>
                      </a:r>
                      <a:endParaRPr sz="1400">
                        <a:latin typeface="Corbel"/>
                        <a:cs typeface="Corbel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0E6CD"/>
                    </a:solidFill>
                  </a:tcPr>
                </a:tc>
              </a:tr>
              <a:tr h="528320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1400" b="1" spc="-10" dirty="0">
                          <a:latin typeface="Corbel"/>
                          <a:cs typeface="Corbel"/>
                        </a:rPr>
                        <a:t>Максимум</a:t>
                      </a:r>
                      <a:r>
                        <a:rPr sz="1400" b="1" spc="5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400" b="1" spc="-10" dirty="0">
                          <a:latin typeface="Corbel"/>
                          <a:cs typeface="Corbel"/>
                        </a:rPr>
                        <a:t>баллов</a:t>
                      </a:r>
                      <a:endParaRPr sz="1400">
                        <a:latin typeface="Corbel"/>
                        <a:cs typeface="Corbel"/>
                      </a:endParaRPr>
                    </a:p>
                  </a:txBody>
                  <a:tcPr marL="0" marR="0" marT="35559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0F3E8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1400" b="1" dirty="0">
                          <a:latin typeface="Corbel"/>
                          <a:cs typeface="Corbel"/>
                        </a:rPr>
                        <a:t>7</a:t>
                      </a:r>
                      <a:endParaRPr sz="1400">
                        <a:latin typeface="Corbel"/>
                        <a:cs typeface="Corbel"/>
                      </a:endParaRPr>
                    </a:p>
                  </a:txBody>
                  <a:tcPr marL="0" marR="0" marT="35559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0F3E8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30403" y="450851"/>
            <a:ext cx="5315585" cy="47448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000" dirty="0"/>
              <a:t>Критерии</a:t>
            </a:r>
            <a:r>
              <a:rPr sz="3000" spc="-75" dirty="0"/>
              <a:t> </a:t>
            </a:r>
            <a:r>
              <a:rPr sz="3000" dirty="0"/>
              <a:t>оценивания</a:t>
            </a:r>
            <a:r>
              <a:rPr sz="3000" spc="-20" dirty="0"/>
              <a:t> </a:t>
            </a:r>
            <a:r>
              <a:rPr sz="3000" dirty="0"/>
              <a:t>по</a:t>
            </a:r>
            <a:r>
              <a:rPr sz="3000" spc="-140" dirty="0"/>
              <a:t> </a:t>
            </a:r>
            <a:r>
              <a:rPr sz="3000" spc="-20" dirty="0"/>
              <a:t>ФИПИ</a:t>
            </a:r>
            <a:endParaRPr sz="3000"/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273051" y="1281174"/>
          <a:ext cx="6299200" cy="765682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311140"/>
                <a:gridCol w="988060"/>
              </a:tblGrid>
              <a:tr h="639445">
                <a:tc gridSpan="2">
                  <a:txBody>
                    <a:bodyPr/>
                    <a:lstStyle/>
                    <a:p>
                      <a:pPr marL="1657350" marR="607695" indent="-1041400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700" b="1" spc="-10" dirty="0">
                          <a:solidFill>
                            <a:srgbClr val="AB3B18"/>
                          </a:solidFill>
                          <a:latin typeface="Corbel"/>
                          <a:cs typeface="Corbel"/>
                        </a:rPr>
                        <a:t>13.2.</a:t>
                      </a:r>
                      <a:r>
                        <a:rPr sz="1700" b="1" spc="-95" dirty="0">
                          <a:solidFill>
                            <a:srgbClr val="AB3B18"/>
                          </a:solidFill>
                          <a:latin typeface="Corbel"/>
                          <a:cs typeface="Corbel"/>
                        </a:rPr>
                        <a:t> </a:t>
                      </a:r>
                      <a:r>
                        <a:rPr sz="1700" b="1" spc="-10" dirty="0">
                          <a:solidFill>
                            <a:srgbClr val="AB3B18"/>
                          </a:solidFill>
                          <a:latin typeface="Corbel"/>
                          <a:cs typeface="Corbel"/>
                        </a:rPr>
                        <a:t>Сочинение-</a:t>
                      </a:r>
                      <a:r>
                        <a:rPr sz="1700" b="1" dirty="0">
                          <a:solidFill>
                            <a:srgbClr val="AB3B18"/>
                          </a:solidFill>
                          <a:latin typeface="Corbel"/>
                          <a:cs typeface="Corbel"/>
                        </a:rPr>
                        <a:t>рассуждение</a:t>
                      </a:r>
                      <a:r>
                        <a:rPr sz="1700" b="1" spc="-35" dirty="0">
                          <a:solidFill>
                            <a:srgbClr val="AB3B18"/>
                          </a:solidFill>
                          <a:latin typeface="Corbel"/>
                          <a:cs typeface="Corbel"/>
                        </a:rPr>
                        <a:t> </a:t>
                      </a:r>
                      <a:r>
                        <a:rPr sz="1700" b="1" dirty="0">
                          <a:solidFill>
                            <a:srgbClr val="AB3B18"/>
                          </a:solidFill>
                          <a:latin typeface="Corbel"/>
                          <a:cs typeface="Corbel"/>
                        </a:rPr>
                        <a:t>на</a:t>
                      </a:r>
                      <a:r>
                        <a:rPr sz="1700" b="1" spc="-20" dirty="0">
                          <a:solidFill>
                            <a:srgbClr val="AB3B18"/>
                          </a:solidFill>
                          <a:latin typeface="Corbel"/>
                          <a:cs typeface="Corbel"/>
                        </a:rPr>
                        <a:t> </a:t>
                      </a:r>
                      <a:r>
                        <a:rPr sz="1700" b="1" dirty="0">
                          <a:solidFill>
                            <a:srgbClr val="AB3B18"/>
                          </a:solidFill>
                          <a:latin typeface="Corbel"/>
                          <a:cs typeface="Corbel"/>
                        </a:rPr>
                        <a:t>тему,</a:t>
                      </a:r>
                      <a:r>
                        <a:rPr sz="1700" b="1" spc="-25" dirty="0">
                          <a:solidFill>
                            <a:srgbClr val="AB3B18"/>
                          </a:solidFill>
                          <a:latin typeface="Corbel"/>
                          <a:cs typeface="Corbel"/>
                        </a:rPr>
                        <a:t> </a:t>
                      </a:r>
                      <a:r>
                        <a:rPr sz="1700" b="1" spc="-10" dirty="0">
                          <a:solidFill>
                            <a:srgbClr val="AB3B18"/>
                          </a:solidFill>
                          <a:latin typeface="Corbel"/>
                          <a:cs typeface="Corbel"/>
                        </a:rPr>
                        <a:t>связанную </a:t>
                      </a:r>
                      <a:r>
                        <a:rPr sz="1700" b="1" dirty="0">
                          <a:solidFill>
                            <a:srgbClr val="AB3B18"/>
                          </a:solidFill>
                          <a:latin typeface="Corbel"/>
                          <a:cs typeface="Corbel"/>
                        </a:rPr>
                        <a:t>с</a:t>
                      </a:r>
                      <a:r>
                        <a:rPr sz="1700" b="1" spc="-10" dirty="0">
                          <a:solidFill>
                            <a:srgbClr val="AB3B18"/>
                          </a:solidFill>
                          <a:latin typeface="Corbel"/>
                          <a:cs typeface="Corbel"/>
                        </a:rPr>
                        <a:t> </a:t>
                      </a:r>
                      <a:r>
                        <a:rPr sz="1700" b="1" dirty="0">
                          <a:solidFill>
                            <a:srgbClr val="AB3B18"/>
                          </a:solidFill>
                          <a:latin typeface="Corbel"/>
                          <a:cs typeface="Corbel"/>
                        </a:rPr>
                        <a:t>анализом</a:t>
                      </a:r>
                      <a:r>
                        <a:rPr sz="1700" b="1" spc="-10" dirty="0">
                          <a:solidFill>
                            <a:srgbClr val="AB3B18"/>
                          </a:solidFill>
                          <a:latin typeface="Corbel"/>
                          <a:cs typeface="Corbel"/>
                        </a:rPr>
                        <a:t> </a:t>
                      </a:r>
                      <a:r>
                        <a:rPr sz="1700" b="1" dirty="0">
                          <a:solidFill>
                            <a:srgbClr val="AB3B18"/>
                          </a:solidFill>
                          <a:latin typeface="Corbel"/>
                          <a:cs typeface="Corbel"/>
                        </a:rPr>
                        <a:t>фрагмента </a:t>
                      </a:r>
                      <a:r>
                        <a:rPr sz="1700" b="1" spc="-10" dirty="0">
                          <a:solidFill>
                            <a:srgbClr val="AB3B18"/>
                          </a:solidFill>
                          <a:latin typeface="Corbel"/>
                          <a:cs typeface="Corbel"/>
                        </a:rPr>
                        <a:t>текста</a:t>
                      </a:r>
                      <a:endParaRPr sz="1700">
                        <a:latin typeface="Corbel"/>
                        <a:cs typeface="Corbel"/>
                      </a:endParaRPr>
                    </a:p>
                  </a:txBody>
                  <a:tcPr marL="0" marR="0" marT="30481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A6B72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334645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60"/>
                        </a:spcBef>
                      </a:pPr>
                      <a:r>
                        <a:rPr sz="1600" b="1" dirty="0">
                          <a:latin typeface="Corbel"/>
                          <a:cs typeface="Corbel"/>
                        </a:rPr>
                        <a:t>С2К1.</a:t>
                      </a:r>
                      <a:r>
                        <a:rPr sz="1600" b="1" spc="-50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600" b="1" spc="-10" dirty="0">
                          <a:latin typeface="Corbel"/>
                          <a:cs typeface="Corbel"/>
                        </a:rPr>
                        <a:t>Понимание</a:t>
                      </a:r>
                      <a:r>
                        <a:rPr sz="1600" b="1" spc="-40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600" b="1" dirty="0">
                          <a:latin typeface="Corbel"/>
                          <a:cs typeface="Corbel"/>
                        </a:rPr>
                        <a:t>смысла</a:t>
                      </a:r>
                      <a:r>
                        <a:rPr sz="1600" b="1" spc="-55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600" b="1" spc="-10" dirty="0">
                          <a:latin typeface="Corbel"/>
                          <a:cs typeface="Corbel"/>
                        </a:rPr>
                        <a:t>отрывка</a:t>
                      </a:r>
                      <a:endParaRPr sz="1600">
                        <a:latin typeface="Corbel"/>
                        <a:cs typeface="Corbel"/>
                      </a:endParaRPr>
                    </a:p>
                  </a:txBody>
                  <a:tcPr marL="0" marR="0" marT="3302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0E6CD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260"/>
                        </a:spcBef>
                      </a:pPr>
                      <a:r>
                        <a:rPr sz="1600" b="1" spc="-10" dirty="0">
                          <a:latin typeface="Corbel"/>
                          <a:cs typeface="Corbel"/>
                        </a:rPr>
                        <a:t>Баллы</a:t>
                      </a:r>
                      <a:endParaRPr sz="1600">
                        <a:latin typeface="Corbel"/>
                        <a:cs typeface="Corbel"/>
                      </a:endParaRPr>
                    </a:p>
                  </a:txBody>
                  <a:tcPr marL="0" marR="0" marT="3302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0E6CD"/>
                    </a:solidFill>
                  </a:tcPr>
                </a:tc>
              </a:tr>
              <a:tr h="518158">
                <a:tc>
                  <a:txBody>
                    <a:bodyPr/>
                    <a:lstStyle/>
                    <a:p>
                      <a:pPr marL="91440" marR="382905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sz="1400" dirty="0">
                          <a:latin typeface="Corbel"/>
                          <a:cs typeface="Corbel"/>
                        </a:rPr>
                        <a:t>Ученик</a:t>
                      </a:r>
                      <a:r>
                        <a:rPr sz="1400" spc="-70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400" dirty="0">
                          <a:latin typeface="Corbel"/>
                          <a:cs typeface="Corbel"/>
                        </a:rPr>
                        <a:t>верно</a:t>
                      </a:r>
                      <a:r>
                        <a:rPr sz="1400" spc="-35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400" dirty="0">
                          <a:latin typeface="Corbel"/>
                          <a:cs typeface="Corbel"/>
                        </a:rPr>
                        <a:t>объяснил</a:t>
                      </a:r>
                      <a:r>
                        <a:rPr sz="1400" spc="-15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400" dirty="0">
                          <a:latin typeface="Corbel"/>
                          <a:cs typeface="Corbel"/>
                        </a:rPr>
                        <a:t>смысл</a:t>
                      </a:r>
                      <a:r>
                        <a:rPr sz="1400" spc="-35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400" dirty="0">
                          <a:latin typeface="Corbel"/>
                          <a:cs typeface="Corbel"/>
                        </a:rPr>
                        <a:t>отрывка</a:t>
                      </a:r>
                      <a:r>
                        <a:rPr sz="1400" spc="-50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400" dirty="0">
                          <a:latin typeface="Corbel"/>
                          <a:cs typeface="Corbel"/>
                        </a:rPr>
                        <a:t>из</a:t>
                      </a:r>
                      <a:r>
                        <a:rPr sz="1400" spc="-40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400" dirty="0">
                          <a:latin typeface="Corbel"/>
                          <a:cs typeface="Corbel"/>
                        </a:rPr>
                        <a:t>текста,</a:t>
                      </a:r>
                      <a:r>
                        <a:rPr sz="1400" spc="-40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400" dirty="0">
                          <a:latin typeface="Corbel"/>
                          <a:cs typeface="Corbel"/>
                        </a:rPr>
                        <a:t>без</a:t>
                      </a:r>
                      <a:r>
                        <a:rPr sz="1400" spc="-35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400" dirty="0">
                          <a:latin typeface="Corbel"/>
                          <a:cs typeface="Corbel"/>
                        </a:rPr>
                        <a:t>ошибок</a:t>
                      </a:r>
                      <a:r>
                        <a:rPr sz="1400" spc="-45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400" spc="-50" dirty="0">
                          <a:latin typeface="Corbel"/>
                          <a:cs typeface="Corbel"/>
                        </a:rPr>
                        <a:t>в </a:t>
                      </a:r>
                      <a:r>
                        <a:rPr sz="1400" spc="-10" dirty="0">
                          <a:latin typeface="Corbel"/>
                          <a:cs typeface="Corbel"/>
                        </a:rPr>
                        <a:t>интерпретации</a:t>
                      </a:r>
                      <a:endParaRPr sz="1400">
                        <a:latin typeface="Corbel"/>
                        <a:cs typeface="Corbel"/>
                      </a:endParaRPr>
                    </a:p>
                  </a:txBody>
                  <a:tcPr marL="0" marR="0" marT="3429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0F3E8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sz="1400" b="1" dirty="0">
                          <a:latin typeface="Corbel"/>
                          <a:cs typeface="Corbel"/>
                        </a:rPr>
                        <a:t>1</a:t>
                      </a:r>
                      <a:endParaRPr sz="1400">
                        <a:latin typeface="Corbel"/>
                        <a:cs typeface="Corbel"/>
                      </a:endParaRPr>
                    </a:p>
                  </a:txBody>
                  <a:tcPr marL="0" marR="0" marT="3429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0F3E8"/>
                    </a:solidFill>
                  </a:tcPr>
                </a:tc>
              </a:tr>
              <a:tr h="730885">
                <a:tc>
                  <a:txBody>
                    <a:bodyPr/>
                    <a:lstStyle/>
                    <a:p>
                      <a:pPr marL="91440" marR="458470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sz="1400" dirty="0">
                          <a:latin typeface="Corbel"/>
                          <a:cs typeface="Corbel"/>
                        </a:rPr>
                        <a:t>Ученик</a:t>
                      </a:r>
                      <a:r>
                        <a:rPr sz="1400" spc="-70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400" dirty="0">
                          <a:latin typeface="Corbel"/>
                          <a:cs typeface="Corbel"/>
                        </a:rPr>
                        <a:t>в</a:t>
                      </a:r>
                      <a:r>
                        <a:rPr sz="1400" spc="-30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400" spc="-10" dirty="0">
                          <a:latin typeface="Corbel"/>
                          <a:cs typeface="Corbel"/>
                        </a:rPr>
                        <a:t>целом</a:t>
                      </a:r>
                      <a:r>
                        <a:rPr sz="1400" spc="-35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400" dirty="0">
                          <a:latin typeface="Corbel"/>
                          <a:cs typeface="Corbel"/>
                        </a:rPr>
                        <a:t>верно</a:t>
                      </a:r>
                      <a:r>
                        <a:rPr sz="1400" spc="-35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400" dirty="0">
                          <a:latin typeface="Corbel"/>
                          <a:cs typeface="Corbel"/>
                        </a:rPr>
                        <a:t>объяснил</a:t>
                      </a:r>
                      <a:r>
                        <a:rPr sz="1400" spc="-10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400" dirty="0">
                          <a:latin typeface="Corbel"/>
                          <a:cs typeface="Corbel"/>
                        </a:rPr>
                        <a:t>смысл</a:t>
                      </a:r>
                      <a:r>
                        <a:rPr sz="1400" spc="-45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400" dirty="0">
                          <a:latin typeface="Corbel"/>
                          <a:cs typeface="Corbel"/>
                        </a:rPr>
                        <a:t>отрывка</a:t>
                      </a:r>
                      <a:r>
                        <a:rPr sz="1400" spc="-35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400" dirty="0">
                          <a:latin typeface="Corbel"/>
                          <a:cs typeface="Corbel"/>
                        </a:rPr>
                        <a:t>из</a:t>
                      </a:r>
                      <a:r>
                        <a:rPr sz="1400" spc="-55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400" dirty="0">
                          <a:latin typeface="Corbel"/>
                          <a:cs typeface="Corbel"/>
                        </a:rPr>
                        <a:t>текста,</a:t>
                      </a:r>
                      <a:r>
                        <a:rPr sz="1400" spc="-25" dirty="0">
                          <a:latin typeface="Corbel"/>
                          <a:cs typeface="Corbel"/>
                        </a:rPr>
                        <a:t> но </a:t>
                      </a:r>
                      <a:r>
                        <a:rPr sz="1400" dirty="0">
                          <a:latin typeface="Corbel"/>
                          <a:cs typeface="Corbel"/>
                        </a:rPr>
                        <a:t>допустил</a:t>
                      </a:r>
                      <a:r>
                        <a:rPr sz="1400" spc="-40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400" dirty="0">
                          <a:latin typeface="Corbel"/>
                          <a:cs typeface="Corbel"/>
                        </a:rPr>
                        <a:t>ошибку</a:t>
                      </a:r>
                      <a:r>
                        <a:rPr sz="1400" spc="-35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400" dirty="0">
                          <a:latin typeface="Corbel"/>
                          <a:cs typeface="Corbel"/>
                        </a:rPr>
                        <a:t>(ошибки)</a:t>
                      </a:r>
                      <a:r>
                        <a:rPr sz="1400" spc="-35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400" dirty="0">
                          <a:latin typeface="Corbel"/>
                          <a:cs typeface="Corbel"/>
                        </a:rPr>
                        <a:t>в</a:t>
                      </a:r>
                      <a:r>
                        <a:rPr sz="1400" spc="-30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400" spc="-10" dirty="0">
                          <a:latin typeface="Corbel"/>
                          <a:cs typeface="Corbel"/>
                        </a:rPr>
                        <a:t>интерпретации</a:t>
                      </a:r>
                      <a:r>
                        <a:rPr sz="1400" spc="-45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400" dirty="0">
                          <a:latin typeface="Corbel"/>
                          <a:cs typeface="Corbel"/>
                        </a:rPr>
                        <a:t>/</a:t>
                      </a:r>
                      <a:r>
                        <a:rPr sz="1400" spc="-65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400" dirty="0">
                          <a:latin typeface="Corbel"/>
                          <a:cs typeface="Corbel"/>
                        </a:rPr>
                        <a:t>Ученик</a:t>
                      </a:r>
                      <a:r>
                        <a:rPr sz="1400" spc="-30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400" spc="-10" dirty="0">
                          <a:latin typeface="Corbel"/>
                          <a:cs typeface="Corbel"/>
                        </a:rPr>
                        <a:t>неверно </a:t>
                      </a:r>
                      <a:r>
                        <a:rPr sz="1400" dirty="0">
                          <a:latin typeface="Corbel"/>
                          <a:cs typeface="Corbel"/>
                        </a:rPr>
                        <a:t>объяснил</a:t>
                      </a:r>
                      <a:r>
                        <a:rPr sz="1400" spc="-15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400" dirty="0">
                          <a:latin typeface="Corbel"/>
                          <a:cs typeface="Corbel"/>
                        </a:rPr>
                        <a:t>смысл</a:t>
                      </a:r>
                      <a:r>
                        <a:rPr sz="1400" spc="-50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400" dirty="0">
                          <a:latin typeface="Corbel"/>
                          <a:cs typeface="Corbel"/>
                        </a:rPr>
                        <a:t>отрывка</a:t>
                      </a:r>
                      <a:r>
                        <a:rPr sz="1400" spc="-40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400" dirty="0">
                          <a:latin typeface="Corbel"/>
                          <a:cs typeface="Corbel"/>
                        </a:rPr>
                        <a:t>/</a:t>
                      </a:r>
                      <a:r>
                        <a:rPr sz="1400" spc="-40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400" spc="-10" dirty="0">
                          <a:latin typeface="Corbel"/>
                          <a:cs typeface="Corbel"/>
                        </a:rPr>
                        <a:t>ответа</a:t>
                      </a:r>
                      <a:r>
                        <a:rPr sz="1400" spc="-30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400" spc="-25" dirty="0">
                          <a:latin typeface="Corbel"/>
                          <a:cs typeface="Corbel"/>
                        </a:rPr>
                        <a:t>нет</a:t>
                      </a:r>
                      <a:endParaRPr sz="1400">
                        <a:latin typeface="Corbel"/>
                        <a:cs typeface="Corbel"/>
                      </a:endParaRPr>
                    </a:p>
                  </a:txBody>
                  <a:tcPr marL="0" marR="0" marT="3429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0E6CD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sz="1400" b="1" dirty="0">
                          <a:latin typeface="Corbel"/>
                          <a:cs typeface="Corbel"/>
                        </a:rPr>
                        <a:t>0</a:t>
                      </a:r>
                      <a:endParaRPr sz="1400">
                        <a:latin typeface="Corbel"/>
                        <a:cs typeface="Corbel"/>
                      </a:endParaRPr>
                    </a:p>
                  </a:txBody>
                  <a:tcPr marL="0" marR="0" marT="3429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0E6CD"/>
                    </a:solidFill>
                  </a:tcPr>
                </a:tc>
              </a:tr>
              <a:tr h="335280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sz="1600" b="1" dirty="0">
                          <a:latin typeface="Corbel"/>
                          <a:cs typeface="Corbel"/>
                        </a:rPr>
                        <a:t>С2К2.</a:t>
                      </a:r>
                      <a:r>
                        <a:rPr sz="1600" b="1" spc="-75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600" b="1" dirty="0">
                          <a:latin typeface="Corbel"/>
                          <a:cs typeface="Corbel"/>
                        </a:rPr>
                        <a:t>Наличие</a:t>
                      </a:r>
                      <a:r>
                        <a:rPr sz="1600" b="1" spc="-75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600" b="1" spc="-10" dirty="0">
                          <a:latin typeface="Corbel"/>
                          <a:cs typeface="Corbel"/>
                        </a:rPr>
                        <a:t>примеров</a:t>
                      </a:r>
                      <a:endParaRPr sz="1600">
                        <a:latin typeface="Corbel"/>
                        <a:cs typeface="Corbel"/>
                      </a:endParaRPr>
                    </a:p>
                  </a:txBody>
                  <a:tcPr marL="0" marR="0" marT="33656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0F3E8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sz="1600" b="1" spc="-10" dirty="0">
                          <a:latin typeface="Corbel"/>
                          <a:cs typeface="Corbel"/>
                        </a:rPr>
                        <a:t>Баллы</a:t>
                      </a:r>
                      <a:endParaRPr sz="1600">
                        <a:latin typeface="Corbel"/>
                        <a:cs typeface="Corbel"/>
                      </a:endParaRPr>
                    </a:p>
                  </a:txBody>
                  <a:tcPr marL="0" marR="0" marT="33656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0F3E8"/>
                    </a:solidFill>
                  </a:tcPr>
                </a:tc>
              </a:tr>
              <a:tr h="517526">
                <a:tc>
                  <a:txBody>
                    <a:bodyPr/>
                    <a:lstStyle/>
                    <a:p>
                      <a:pPr marL="91440" marR="902969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1400" dirty="0">
                          <a:latin typeface="Corbel"/>
                          <a:cs typeface="Corbel"/>
                        </a:rPr>
                        <a:t>Ученик</a:t>
                      </a:r>
                      <a:r>
                        <a:rPr sz="1400" spc="-60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400" dirty="0">
                          <a:latin typeface="Corbel"/>
                          <a:cs typeface="Corbel"/>
                        </a:rPr>
                        <a:t>привел</a:t>
                      </a:r>
                      <a:r>
                        <a:rPr sz="1400" spc="-40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400" dirty="0">
                          <a:latin typeface="Corbel"/>
                          <a:cs typeface="Corbel"/>
                        </a:rPr>
                        <a:t>2</a:t>
                      </a:r>
                      <a:r>
                        <a:rPr sz="1400" spc="-40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400" dirty="0">
                          <a:latin typeface="Corbel"/>
                          <a:cs typeface="Corbel"/>
                        </a:rPr>
                        <a:t>примера</a:t>
                      </a:r>
                      <a:r>
                        <a:rPr sz="1400" spc="-60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400" dirty="0">
                          <a:latin typeface="Corbel"/>
                          <a:cs typeface="Corbel"/>
                        </a:rPr>
                        <a:t>из</a:t>
                      </a:r>
                      <a:r>
                        <a:rPr sz="1400" spc="-40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400" dirty="0">
                          <a:latin typeface="Corbel"/>
                          <a:cs typeface="Corbel"/>
                        </a:rPr>
                        <a:t>текста,</a:t>
                      </a:r>
                      <a:r>
                        <a:rPr sz="1400" spc="-40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400" dirty="0">
                          <a:latin typeface="Corbel"/>
                          <a:cs typeface="Corbel"/>
                        </a:rPr>
                        <a:t>которые</a:t>
                      </a:r>
                      <a:r>
                        <a:rPr sz="1400" spc="-30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400" spc="-10" dirty="0">
                          <a:latin typeface="Corbel"/>
                          <a:cs typeface="Corbel"/>
                        </a:rPr>
                        <a:t>подходят</a:t>
                      </a:r>
                      <a:r>
                        <a:rPr sz="1400" spc="-35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400" spc="-50" dirty="0">
                          <a:latin typeface="Corbel"/>
                          <a:cs typeface="Corbel"/>
                        </a:rPr>
                        <a:t>к </a:t>
                      </a:r>
                      <a:r>
                        <a:rPr sz="1400" spc="-10" dirty="0">
                          <a:latin typeface="Corbel"/>
                          <a:cs typeface="Corbel"/>
                        </a:rPr>
                        <a:t>объяснению</a:t>
                      </a:r>
                      <a:r>
                        <a:rPr sz="1400" spc="25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400" spc="-10" dirty="0">
                          <a:latin typeface="Corbel"/>
                          <a:cs typeface="Corbel"/>
                        </a:rPr>
                        <a:t>фрагмента</a:t>
                      </a:r>
                      <a:endParaRPr sz="1400">
                        <a:latin typeface="Corbel"/>
                        <a:cs typeface="Corbel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0E6CD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1400" b="1" dirty="0">
                          <a:latin typeface="Corbel"/>
                          <a:cs typeface="Corbel"/>
                        </a:rPr>
                        <a:t>3</a:t>
                      </a:r>
                      <a:endParaRPr sz="1400">
                        <a:latin typeface="Corbel"/>
                        <a:cs typeface="Corbel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0E6CD"/>
                    </a:solidFill>
                  </a:tcPr>
                </a:tc>
              </a:tr>
              <a:tr h="528320">
                <a:tc>
                  <a:txBody>
                    <a:bodyPr/>
                    <a:lstStyle/>
                    <a:p>
                      <a:pPr marL="91440" marR="985519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1400" dirty="0">
                          <a:latin typeface="Corbel"/>
                          <a:cs typeface="Corbel"/>
                        </a:rPr>
                        <a:t>Ученик</a:t>
                      </a:r>
                      <a:r>
                        <a:rPr sz="1400" spc="-50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400" dirty="0">
                          <a:latin typeface="Corbel"/>
                          <a:cs typeface="Corbel"/>
                        </a:rPr>
                        <a:t>привел</a:t>
                      </a:r>
                      <a:r>
                        <a:rPr sz="1400" spc="-30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400" dirty="0">
                          <a:latin typeface="Corbel"/>
                          <a:cs typeface="Corbel"/>
                        </a:rPr>
                        <a:t>1</a:t>
                      </a:r>
                      <a:r>
                        <a:rPr sz="1400" spc="-30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400" dirty="0">
                          <a:latin typeface="Corbel"/>
                          <a:cs typeface="Corbel"/>
                        </a:rPr>
                        <a:t>пример</a:t>
                      </a:r>
                      <a:r>
                        <a:rPr sz="1400" spc="-55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400" dirty="0">
                          <a:latin typeface="Corbel"/>
                          <a:cs typeface="Corbel"/>
                        </a:rPr>
                        <a:t>из</a:t>
                      </a:r>
                      <a:r>
                        <a:rPr sz="1400" spc="-45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400" dirty="0">
                          <a:latin typeface="Corbel"/>
                          <a:cs typeface="Corbel"/>
                        </a:rPr>
                        <a:t>текста,</a:t>
                      </a:r>
                      <a:r>
                        <a:rPr sz="1400" spc="-20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400" spc="-10" dirty="0">
                          <a:latin typeface="Corbel"/>
                          <a:cs typeface="Corbel"/>
                        </a:rPr>
                        <a:t>который</a:t>
                      </a:r>
                      <a:r>
                        <a:rPr sz="1400" spc="-40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400" spc="-10" dirty="0">
                          <a:latin typeface="Corbel"/>
                          <a:cs typeface="Corbel"/>
                        </a:rPr>
                        <a:t>подходит</a:t>
                      </a:r>
                      <a:r>
                        <a:rPr sz="1400" spc="-25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400" spc="-50" dirty="0">
                          <a:latin typeface="Corbel"/>
                          <a:cs typeface="Corbel"/>
                        </a:rPr>
                        <a:t>к </a:t>
                      </a:r>
                      <a:r>
                        <a:rPr sz="1400" spc="-10" dirty="0">
                          <a:latin typeface="Corbel"/>
                          <a:cs typeface="Corbel"/>
                        </a:rPr>
                        <a:t>объяснению</a:t>
                      </a:r>
                      <a:r>
                        <a:rPr sz="1400" spc="25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400" spc="-10" dirty="0">
                          <a:latin typeface="Corbel"/>
                          <a:cs typeface="Corbel"/>
                        </a:rPr>
                        <a:t>фрагмента</a:t>
                      </a:r>
                      <a:endParaRPr sz="1400">
                        <a:latin typeface="Corbel"/>
                        <a:cs typeface="Corbel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0F3E8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1400" b="1" dirty="0">
                          <a:latin typeface="Corbel"/>
                          <a:cs typeface="Corbel"/>
                        </a:rPr>
                        <a:t>2</a:t>
                      </a:r>
                      <a:endParaRPr sz="1400">
                        <a:latin typeface="Corbel"/>
                        <a:cs typeface="Corbel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0F3E8"/>
                    </a:solidFill>
                  </a:tcPr>
                </a:tc>
              </a:tr>
              <a:tr h="304799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1400" dirty="0">
                          <a:latin typeface="Corbel"/>
                          <a:cs typeface="Corbel"/>
                        </a:rPr>
                        <a:t>Ученик</a:t>
                      </a:r>
                      <a:r>
                        <a:rPr sz="1400" spc="-45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400" dirty="0">
                          <a:latin typeface="Corbel"/>
                          <a:cs typeface="Corbel"/>
                        </a:rPr>
                        <a:t>привел</a:t>
                      </a:r>
                      <a:r>
                        <a:rPr sz="1400" spc="-25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400" dirty="0">
                          <a:latin typeface="Corbel"/>
                          <a:cs typeface="Corbel"/>
                        </a:rPr>
                        <a:t>пример</a:t>
                      </a:r>
                      <a:r>
                        <a:rPr sz="1400" spc="-45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400" dirty="0">
                          <a:latin typeface="Corbel"/>
                          <a:cs typeface="Corbel"/>
                        </a:rPr>
                        <a:t>не</a:t>
                      </a:r>
                      <a:r>
                        <a:rPr sz="1400" spc="-25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400" dirty="0">
                          <a:latin typeface="Corbel"/>
                          <a:cs typeface="Corbel"/>
                        </a:rPr>
                        <a:t>из</a:t>
                      </a:r>
                      <a:r>
                        <a:rPr sz="1400" spc="-20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400" spc="-10" dirty="0">
                          <a:latin typeface="Corbel"/>
                          <a:cs typeface="Corbel"/>
                        </a:rPr>
                        <a:t>текста</a:t>
                      </a:r>
                      <a:endParaRPr sz="1400">
                        <a:latin typeface="Corbel"/>
                        <a:cs typeface="Corbel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0E6CD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1400" b="1" dirty="0">
                          <a:latin typeface="Corbel"/>
                          <a:cs typeface="Corbel"/>
                        </a:rPr>
                        <a:t>1</a:t>
                      </a:r>
                      <a:endParaRPr sz="1400">
                        <a:latin typeface="Corbel"/>
                        <a:cs typeface="Corbel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0E6CD"/>
                    </a:solidFill>
                  </a:tcPr>
                </a:tc>
              </a:tr>
              <a:tr h="528320">
                <a:tc>
                  <a:txBody>
                    <a:bodyPr/>
                    <a:lstStyle/>
                    <a:p>
                      <a:pPr marL="91440" marR="372745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1400" dirty="0">
                          <a:latin typeface="Corbel"/>
                          <a:cs typeface="Corbel"/>
                        </a:rPr>
                        <a:t>Ученик</a:t>
                      </a:r>
                      <a:r>
                        <a:rPr sz="1400" spc="-60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400" dirty="0">
                          <a:latin typeface="Corbel"/>
                          <a:cs typeface="Corbel"/>
                        </a:rPr>
                        <a:t>не</a:t>
                      </a:r>
                      <a:r>
                        <a:rPr sz="1400" spc="-15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400" dirty="0">
                          <a:latin typeface="Corbel"/>
                          <a:cs typeface="Corbel"/>
                        </a:rPr>
                        <a:t>привел</a:t>
                      </a:r>
                      <a:r>
                        <a:rPr sz="1400" spc="-40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400" dirty="0">
                          <a:latin typeface="Corbel"/>
                          <a:cs typeface="Corbel"/>
                        </a:rPr>
                        <a:t>примеров</a:t>
                      </a:r>
                      <a:r>
                        <a:rPr sz="1400" spc="-40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400" dirty="0">
                          <a:latin typeface="Corbel"/>
                          <a:cs typeface="Corbel"/>
                        </a:rPr>
                        <a:t>/</a:t>
                      </a:r>
                      <a:r>
                        <a:rPr sz="1400" spc="-50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400" dirty="0">
                          <a:latin typeface="Corbel"/>
                          <a:cs typeface="Corbel"/>
                        </a:rPr>
                        <a:t>Ученик</a:t>
                      </a:r>
                      <a:r>
                        <a:rPr sz="1400" spc="-50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400" dirty="0">
                          <a:latin typeface="Corbel"/>
                          <a:cs typeface="Corbel"/>
                        </a:rPr>
                        <a:t>привел</a:t>
                      </a:r>
                      <a:r>
                        <a:rPr sz="1400" spc="-40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400" spc="-10" dirty="0">
                          <a:latin typeface="Corbel"/>
                          <a:cs typeface="Corbel"/>
                        </a:rPr>
                        <a:t>цитату</a:t>
                      </a:r>
                      <a:r>
                        <a:rPr sz="1400" spc="-25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400" dirty="0">
                          <a:latin typeface="Corbel"/>
                          <a:cs typeface="Corbel"/>
                        </a:rPr>
                        <a:t>из</a:t>
                      </a:r>
                      <a:r>
                        <a:rPr sz="1400" spc="-25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400" spc="-10" dirty="0">
                          <a:latin typeface="Corbel"/>
                          <a:cs typeface="Corbel"/>
                        </a:rPr>
                        <a:t>задания </a:t>
                      </a:r>
                      <a:r>
                        <a:rPr sz="1400" dirty="0">
                          <a:latin typeface="Corbel"/>
                          <a:cs typeface="Corbel"/>
                        </a:rPr>
                        <a:t>как</a:t>
                      </a:r>
                      <a:r>
                        <a:rPr sz="1400" spc="-25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400" spc="-10" dirty="0">
                          <a:latin typeface="Corbel"/>
                          <a:cs typeface="Corbel"/>
                        </a:rPr>
                        <a:t>пример</a:t>
                      </a:r>
                      <a:endParaRPr sz="1400">
                        <a:latin typeface="Corbel"/>
                        <a:cs typeface="Corbel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0F3E8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1400" b="1" dirty="0">
                          <a:latin typeface="Corbel"/>
                          <a:cs typeface="Corbel"/>
                        </a:rPr>
                        <a:t>0</a:t>
                      </a:r>
                      <a:endParaRPr sz="1400">
                        <a:latin typeface="Corbel"/>
                        <a:cs typeface="Corbel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0F3E8"/>
                    </a:solidFill>
                  </a:tcPr>
                </a:tc>
              </a:tr>
              <a:tr h="352426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1400" b="1" dirty="0">
                          <a:latin typeface="Corbel"/>
                          <a:cs typeface="Corbel"/>
                        </a:rPr>
                        <a:t>С2К3.</a:t>
                      </a:r>
                      <a:r>
                        <a:rPr sz="1400" b="1" spc="-75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400" b="1" dirty="0">
                          <a:latin typeface="Corbel"/>
                          <a:cs typeface="Corbel"/>
                        </a:rPr>
                        <a:t>Логичность</a:t>
                      </a:r>
                      <a:r>
                        <a:rPr sz="1400" b="1" spc="-40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400" b="1" spc="-20" dirty="0">
                          <a:latin typeface="Corbel"/>
                          <a:cs typeface="Corbel"/>
                        </a:rPr>
                        <a:t>речи</a:t>
                      </a:r>
                      <a:endParaRPr sz="1400">
                        <a:latin typeface="Corbel"/>
                        <a:cs typeface="Corbel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0E6CD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1400" b="1" spc="-10" dirty="0">
                          <a:latin typeface="Corbel"/>
                          <a:cs typeface="Corbel"/>
                        </a:rPr>
                        <a:t>Баллы</a:t>
                      </a:r>
                      <a:endParaRPr sz="1400">
                        <a:latin typeface="Corbel"/>
                        <a:cs typeface="Corbel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0E6CD"/>
                    </a:solidFill>
                  </a:tcPr>
                </a:tc>
              </a:tr>
              <a:tr h="304799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1400" spc="-10" dirty="0">
                          <a:latin typeface="Corbel"/>
                          <a:cs typeface="Corbel"/>
                        </a:rPr>
                        <a:t>Логических</a:t>
                      </a:r>
                      <a:r>
                        <a:rPr sz="1400" spc="-20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400" dirty="0">
                          <a:latin typeface="Corbel"/>
                          <a:cs typeface="Corbel"/>
                        </a:rPr>
                        <a:t>ошибок</a:t>
                      </a:r>
                      <a:r>
                        <a:rPr sz="1400" spc="5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400" spc="-25" dirty="0">
                          <a:latin typeface="Corbel"/>
                          <a:cs typeface="Corbel"/>
                        </a:rPr>
                        <a:t>нет</a:t>
                      </a:r>
                      <a:endParaRPr sz="1400">
                        <a:latin typeface="Corbel"/>
                        <a:cs typeface="Corbel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0F3E8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1400" b="1" dirty="0">
                          <a:latin typeface="Corbel"/>
                          <a:cs typeface="Corbel"/>
                        </a:rPr>
                        <a:t>2</a:t>
                      </a:r>
                      <a:endParaRPr sz="1400">
                        <a:latin typeface="Corbel"/>
                        <a:cs typeface="Corbel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0F3E8"/>
                    </a:solidFill>
                  </a:tcPr>
                </a:tc>
              </a:tr>
              <a:tr h="329564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1400" dirty="0">
                          <a:latin typeface="Corbel"/>
                          <a:cs typeface="Corbel"/>
                        </a:rPr>
                        <a:t>Есть</a:t>
                      </a:r>
                      <a:r>
                        <a:rPr sz="1400" spc="-15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400" dirty="0">
                          <a:latin typeface="Corbel"/>
                          <a:cs typeface="Corbel"/>
                        </a:rPr>
                        <a:t>1</a:t>
                      </a:r>
                      <a:r>
                        <a:rPr sz="1400" spc="-5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400" spc="-10" dirty="0">
                          <a:latin typeface="Corbel"/>
                          <a:cs typeface="Corbel"/>
                        </a:rPr>
                        <a:t>логическая</a:t>
                      </a:r>
                      <a:r>
                        <a:rPr sz="1400" spc="-15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400" spc="-10" dirty="0">
                          <a:latin typeface="Corbel"/>
                          <a:cs typeface="Corbel"/>
                        </a:rPr>
                        <a:t>ошибка</a:t>
                      </a:r>
                      <a:endParaRPr sz="1400">
                        <a:latin typeface="Corbel"/>
                        <a:cs typeface="Corbel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0E6CD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1400" b="1" dirty="0">
                          <a:latin typeface="Corbel"/>
                          <a:cs typeface="Corbel"/>
                        </a:rPr>
                        <a:t>1</a:t>
                      </a:r>
                      <a:endParaRPr sz="1400">
                        <a:latin typeface="Corbel"/>
                        <a:cs typeface="Corbel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0E6CD"/>
                    </a:solidFill>
                  </a:tcPr>
                </a:tc>
              </a:tr>
              <a:tr h="304799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1400" dirty="0">
                          <a:latin typeface="Corbel"/>
                          <a:cs typeface="Corbel"/>
                        </a:rPr>
                        <a:t>Есть</a:t>
                      </a:r>
                      <a:r>
                        <a:rPr sz="1400" spc="-30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400" dirty="0">
                          <a:latin typeface="Corbel"/>
                          <a:cs typeface="Corbel"/>
                        </a:rPr>
                        <a:t>2</a:t>
                      </a:r>
                      <a:r>
                        <a:rPr sz="1400" spc="-20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400" dirty="0">
                          <a:latin typeface="Corbel"/>
                          <a:cs typeface="Corbel"/>
                        </a:rPr>
                        <a:t>или</a:t>
                      </a:r>
                      <a:r>
                        <a:rPr sz="1400" spc="-10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400" dirty="0">
                          <a:latin typeface="Corbel"/>
                          <a:cs typeface="Corbel"/>
                        </a:rPr>
                        <a:t>более</a:t>
                      </a:r>
                      <a:r>
                        <a:rPr sz="1400" spc="-10" dirty="0">
                          <a:latin typeface="Corbel"/>
                          <a:cs typeface="Corbel"/>
                        </a:rPr>
                        <a:t> логических</a:t>
                      </a:r>
                      <a:r>
                        <a:rPr sz="1400" spc="-30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400" spc="-10" dirty="0">
                          <a:latin typeface="Corbel"/>
                          <a:cs typeface="Corbel"/>
                        </a:rPr>
                        <a:t>ошибки</a:t>
                      </a:r>
                      <a:endParaRPr sz="1400">
                        <a:latin typeface="Corbel"/>
                        <a:cs typeface="Corbel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0F3E8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1400" b="1" dirty="0">
                          <a:latin typeface="Corbel"/>
                          <a:cs typeface="Corbel"/>
                        </a:rPr>
                        <a:t>0</a:t>
                      </a:r>
                      <a:endParaRPr sz="1400">
                        <a:latin typeface="Corbel"/>
                        <a:cs typeface="Corbel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0F3E8"/>
                    </a:solidFill>
                  </a:tcPr>
                </a:tc>
              </a:tr>
              <a:tr h="342900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1400" b="1" dirty="0">
                          <a:latin typeface="Corbel"/>
                          <a:cs typeface="Corbel"/>
                        </a:rPr>
                        <a:t>С2к4. </a:t>
                      </a:r>
                      <a:r>
                        <a:rPr sz="1400" b="1" spc="-10" dirty="0">
                          <a:latin typeface="Corbel"/>
                          <a:cs typeface="Corbel"/>
                        </a:rPr>
                        <a:t>Композиционная</a:t>
                      </a:r>
                      <a:r>
                        <a:rPr sz="1400" b="1" spc="-15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400" b="1" spc="-10" dirty="0">
                          <a:latin typeface="Corbel"/>
                          <a:cs typeface="Corbel"/>
                        </a:rPr>
                        <a:t>стройность</a:t>
                      </a:r>
                      <a:endParaRPr sz="1400">
                        <a:latin typeface="Corbel"/>
                        <a:cs typeface="Corbel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0E6CD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1400" b="1" spc="-10" dirty="0">
                          <a:latin typeface="Corbel"/>
                          <a:cs typeface="Corbel"/>
                        </a:rPr>
                        <a:t>Баллы</a:t>
                      </a:r>
                      <a:endParaRPr sz="1400">
                        <a:latin typeface="Corbel"/>
                        <a:cs typeface="Corbel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0E6CD"/>
                    </a:solidFill>
                  </a:tcPr>
                </a:tc>
              </a:tr>
              <a:tr h="528320">
                <a:tc>
                  <a:txBody>
                    <a:bodyPr/>
                    <a:lstStyle/>
                    <a:p>
                      <a:pPr marL="91440" marR="457200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1400" spc="-25" dirty="0">
                          <a:latin typeface="Corbel"/>
                          <a:cs typeface="Corbel"/>
                        </a:rPr>
                        <a:t>Текст</a:t>
                      </a:r>
                      <a:r>
                        <a:rPr sz="1400" spc="-50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400" dirty="0">
                          <a:latin typeface="Corbel"/>
                          <a:cs typeface="Corbel"/>
                        </a:rPr>
                        <a:t>состоит</a:t>
                      </a:r>
                      <a:r>
                        <a:rPr sz="1400" spc="-30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400" dirty="0">
                          <a:latin typeface="Corbel"/>
                          <a:cs typeface="Corbel"/>
                        </a:rPr>
                        <a:t>из</a:t>
                      </a:r>
                      <a:r>
                        <a:rPr sz="1400" spc="-50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400" dirty="0">
                          <a:latin typeface="Corbel"/>
                          <a:cs typeface="Corbel"/>
                        </a:rPr>
                        <a:t>3</a:t>
                      </a:r>
                      <a:r>
                        <a:rPr sz="1400" spc="-30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400" dirty="0">
                          <a:latin typeface="Corbel"/>
                          <a:cs typeface="Corbel"/>
                        </a:rPr>
                        <a:t>частей</a:t>
                      </a:r>
                      <a:r>
                        <a:rPr sz="1400" spc="-40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400" dirty="0">
                          <a:latin typeface="Corbel"/>
                          <a:cs typeface="Corbel"/>
                        </a:rPr>
                        <a:t>(тезис,</a:t>
                      </a:r>
                      <a:r>
                        <a:rPr sz="1400" spc="-35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400" dirty="0">
                          <a:latin typeface="Corbel"/>
                          <a:cs typeface="Corbel"/>
                        </a:rPr>
                        <a:t>аргументы,</a:t>
                      </a:r>
                      <a:r>
                        <a:rPr sz="1400" spc="-20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400" dirty="0">
                          <a:latin typeface="Corbel"/>
                          <a:cs typeface="Corbel"/>
                        </a:rPr>
                        <a:t>вывод),</a:t>
                      </a:r>
                      <a:r>
                        <a:rPr sz="1400" spc="-15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400" dirty="0">
                          <a:latin typeface="Corbel"/>
                          <a:cs typeface="Corbel"/>
                        </a:rPr>
                        <a:t>ошибок</a:t>
                      </a:r>
                      <a:r>
                        <a:rPr sz="1400" spc="-40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400" spc="-50" dirty="0">
                          <a:latin typeface="Corbel"/>
                          <a:cs typeface="Corbel"/>
                        </a:rPr>
                        <a:t>в </a:t>
                      </a:r>
                      <a:r>
                        <a:rPr sz="1400" dirty="0">
                          <a:latin typeface="Corbel"/>
                          <a:cs typeface="Corbel"/>
                        </a:rPr>
                        <a:t>построении</a:t>
                      </a:r>
                      <a:r>
                        <a:rPr sz="1400" spc="-60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400" dirty="0">
                          <a:latin typeface="Corbel"/>
                          <a:cs typeface="Corbel"/>
                        </a:rPr>
                        <a:t>текста</a:t>
                      </a:r>
                      <a:r>
                        <a:rPr sz="1400" spc="-60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400" spc="-25" dirty="0">
                          <a:latin typeface="Corbel"/>
                          <a:cs typeface="Corbel"/>
                        </a:rPr>
                        <a:t>нет</a:t>
                      </a:r>
                      <a:endParaRPr sz="1400">
                        <a:latin typeface="Corbel"/>
                        <a:cs typeface="Corbel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0F3E8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1400" b="1" dirty="0">
                          <a:latin typeface="Corbel"/>
                          <a:cs typeface="Corbel"/>
                        </a:rPr>
                        <a:t>1</a:t>
                      </a:r>
                      <a:endParaRPr sz="1400">
                        <a:latin typeface="Corbel"/>
                        <a:cs typeface="Corbel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0F3E8"/>
                    </a:solidFill>
                  </a:tcPr>
                </a:tc>
              </a:tr>
              <a:tr h="528320">
                <a:tc>
                  <a:txBody>
                    <a:bodyPr/>
                    <a:lstStyle/>
                    <a:p>
                      <a:pPr marL="91440" marR="113664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1400" spc="-25" dirty="0">
                          <a:latin typeface="Corbel"/>
                          <a:cs typeface="Corbel"/>
                        </a:rPr>
                        <a:t>Текст</a:t>
                      </a:r>
                      <a:r>
                        <a:rPr sz="1400" spc="-50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400" dirty="0">
                          <a:latin typeface="Corbel"/>
                          <a:cs typeface="Corbel"/>
                        </a:rPr>
                        <a:t>состоит</a:t>
                      </a:r>
                      <a:r>
                        <a:rPr sz="1400" spc="-15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400" dirty="0">
                          <a:latin typeface="Corbel"/>
                          <a:cs typeface="Corbel"/>
                        </a:rPr>
                        <a:t>не</a:t>
                      </a:r>
                      <a:r>
                        <a:rPr sz="1400" spc="-20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400" dirty="0">
                          <a:latin typeface="Corbel"/>
                          <a:cs typeface="Corbel"/>
                        </a:rPr>
                        <a:t>из</a:t>
                      </a:r>
                      <a:r>
                        <a:rPr sz="1400" spc="-20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400" dirty="0">
                          <a:latin typeface="Corbel"/>
                          <a:cs typeface="Corbel"/>
                        </a:rPr>
                        <a:t>3</a:t>
                      </a:r>
                      <a:r>
                        <a:rPr sz="1400" spc="-15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400" dirty="0">
                          <a:latin typeface="Corbel"/>
                          <a:cs typeface="Corbel"/>
                        </a:rPr>
                        <a:t>частей</a:t>
                      </a:r>
                      <a:r>
                        <a:rPr sz="1400" spc="-30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400" dirty="0">
                          <a:latin typeface="Corbel"/>
                          <a:cs typeface="Corbel"/>
                        </a:rPr>
                        <a:t>/</a:t>
                      </a:r>
                      <a:r>
                        <a:rPr sz="1400" spc="-5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400" dirty="0">
                          <a:latin typeface="Corbel"/>
                          <a:cs typeface="Corbel"/>
                        </a:rPr>
                        <a:t>В</a:t>
                      </a:r>
                      <a:r>
                        <a:rPr sz="1400" spc="-35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400" dirty="0">
                          <a:latin typeface="Corbel"/>
                          <a:cs typeface="Corbel"/>
                        </a:rPr>
                        <a:t>работе</a:t>
                      </a:r>
                      <a:r>
                        <a:rPr sz="1400" spc="-10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400" dirty="0">
                          <a:latin typeface="Corbel"/>
                          <a:cs typeface="Corbel"/>
                        </a:rPr>
                        <a:t>есть</a:t>
                      </a:r>
                      <a:r>
                        <a:rPr sz="1400" spc="-15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400" dirty="0">
                          <a:latin typeface="Corbel"/>
                          <a:cs typeface="Corbel"/>
                        </a:rPr>
                        <a:t>1</a:t>
                      </a:r>
                      <a:r>
                        <a:rPr sz="1400" spc="-25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400" dirty="0">
                          <a:latin typeface="Corbel"/>
                          <a:cs typeface="Corbel"/>
                        </a:rPr>
                        <a:t>ошибка</a:t>
                      </a:r>
                      <a:r>
                        <a:rPr sz="1400" spc="-30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400" dirty="0">
                          <a:latin typeface="Corbel"/>
                          <a:cs typeface="Corbel"/>
                        </a:rPr>
                        <a:t>в</a:t>
                      </a:r>
                      <a:r>
                        <a:rPr sz="1400" spc="-20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400" spc="-10" dirty="0">
                          <a:latin typeface="Corbel"/>
                          <a:cs typeface="Corbel"/>
                        </a:rPr>
                        <a:t>построении </a:t>
                      </a:r>
                      <a:r>
                        <a:rPr sz="1400" dirty="0">
                          <a:latin typeface="Corbel"/>
                          <a:cs typeface="Corbel"/>
                        </a:rPr>
                        <a:t>текста</a:t>
                      </a:r>
                      <a:r>
                        <a:rPr sz="1400" spc="-40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400" dirty="0">
                          <a:latin typeface="Corbel"/>
                          <a:cs typeface="Corbel"/>
                        </a:rPr>
                        <a:t>и</a:t>
                      </a:r>
                      <a:r>
                        <a:rPr sz="1400" spc="-35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400" spc="-10" dirty="0">
                          <a:latin typeface="Corbel"/>
                          <a:cs typeface="Corbel"/>
                        </a:rPr>
                        <a:t>более</a:t>
                      </a:r>
                      <a:endParaRPr sz="1400">
                        <a:latin typeface="Corbel"/>
                        <a:cs typeface="Corbel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0E6CD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1400" b="1" dirty="0">
                          <a:latin typeface="Corbel"/>
                          <a:cs typeface="Corbel"/>
                        </a:rPr>
                        <a:t>0</a:t>
                      </a:r>
                      <a:endParaRPr sz="1400">
                        <a:latin typeface="Corbel"/>
                        <a:cs typeface="Corbel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0E6CD"/>
                    </a:solidFill>
                  </a:tcPr>
                </a:tc>
              </a:tr>
              <a:tr h="528320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1400" b="1" spc="-10" dirty="0">
                          <a:latin typeface="Corbel"/>
                          <a:cs typeface="Corbel"/>
                        </a:rPr>
                        <a:t>Максимум</a:t>
                      </a:r>
                      <a:r>
                        <a:rPr sz="1400" b="1" spc="5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400" b="1" spc="-10" dirty="0">
                          <a:latin typeface="Corbel"/>
                          <a:cs typeface="Corbel"/>
                        </a:rPr>
                        <a:t>баллов</a:t>
                      </a:r>
                      <a:endParaRPr sz="1400">
                        <a:latin typeface="Corbel"/>
                        <a:cs typeface="Corbel"/>
                      </a:endParaRPr>
                    </a:p>
                  </a:txBody>
                  <a:tcPr marL="0" marR="0" marT="35559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0F3E8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1400" b="1" dirty="0">
                          <a:latin typeface="Corbel"/>
                          <a:cs typeface="Corbel"/>
                        </a:rPr>
                        <a:t>7</a:t>
                      </a:r>
                      <a:endParaRPr sz="1400">
                        <a:latin typeface="Corbel"/>
                        <a:cs typeface="Corbel"/>
                      </a:endParaRPr>
                    </a:p>
                  </a:txBody>
                  <a:tcPr marL="0" marR="0" marT="35559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0F3E8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3</TotalTime>
  <Words>1722</Words>
  <Application>Microsoft Office PowerPoint</Application>
  <PresentationFormat>Лист A4 (210x297 мм)</PresentationFormat>
  <Paragraphs>342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Office Theme</vt:lpstr>
      <vt:lpstr>2025</vt:lpstr>
      <vt:lpstr>Изменения ОГЭ по русскому языку в 2025 году</vt:lpstr>
      <vt:lpstr>Структура ОГЭ по русскому языку в 2025 году</vt:lpstr>
      <vt:lpstr>Сценарий работы с изложением</vt:lpstr>
      <vt:lpstr>Лайфхаки</vt:lpstr>
      <vt:lpstr>Критерии оценивания по ФИПИ</vt:lpstr>
      <vt:lpstr>Критерии оценивания по ФИПИ</vt:lpstr>
      <vt:lpstr>Критерии оценивания по ФИПИ</vt:lpstr>
      <vt:lpstr>Критерии оценивания по ФИПИ</vt:lpstr>
      <vt:lpstr>Критерии оценивания по ФИПИ</vt:lpstr>
      <vt:lpstr>Критерии оценки грамотности и фактической точности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1</cp:lastModifiedBy>
  <cp:revision>1</cp:revision>
  <dcterms:created xsi:type="dcterms:W3CDTF">2024-10-28T11:20:18Z</dcterms:created>
  <dcterms:modified xsi:type="dcterms:W3CDTF">2024-10-28T11:23:36Z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2024-10-06T00:00:00Z</vt:filetime>
  </property>
  <property fmtid="{D5CDD505-2E9C-101B-9397-08002B2CF9AE}" pid="3" name="Creator">
    <vt:lpwstr>Microsoft® PowerPoint® для Microsoft 365</vt:lpwstr>
  </property>
  <property fmtid="{D5CDD505-2E9C-101B-9397-08002B2CF9AE}" pid="4" name="LastSaved">
    <vt:filetime>2024-10-28T00:00:00Z</vt:filetime>
  </property>
</Properties>
</file>