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6858000" cy="9906000" type="A4"/>
  <p:notesSz cx="6858000" cy="9906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370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070861"/>
            <a:ext cx="5829300" cy="415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7361"/>
            <a:ext cx="4800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rgbClr val="A6B727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rgbClr val="A6B727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278381"/>
            <a:ext cx="298323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278381"/>
            <a:ext cx="298323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rgbClr val="A6B727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6858000" cy="9906000"/>
          </a:xfrm>
          <a:custGeom>
            <a:avLst/>
            <a:gdLst/>
            <a:ahLst/>
            <a:cxnLst/>
            <a:rect l="l" t="t" r="r" b="b"/>
            <a:pathLst>
              <a:path w="6858000" h="9906000">
                <a:moveTo>
                  <a:pt x="6858000" y="0"/>
                </a:moveTo>
                <a:lnTo>
                  <a:pt x="0" y="0"/>
                </a:lnTo>
                <a:lnTo>
                  <a:pt x="0" y="9906000"/>
                </a:lnTo>
                <a:lnTo>
                  <a:pt x="6858000" y="9906000"/>
                </a:lnTo>
                <a:lnTo>
                  <a:pt x="6858000" y="0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37160" y="263652"/>
            <a:ext cx="6583680" cy="9378950"/>
          </a:xfrm>
          <a:custGeom>
            <a:avLst/>
            <a:gdLst/>
            <a:ahLst/>
            <a:cxnLst/>
            <a:rect l="l" t="t" r="r" b="b"/>
            <a:pathLst>
              <a:path w="6583680" h="9378950">
                <a:moveTo>
                  <a:pt x="6583680" y="0"/>
                </a:moveTo>
                <a:lnTo>
                  <a:pt x="0" y="0"/>
                </a:lnTo>
                <a:lnTo>
                  <a:pt x="0" y="9378696"/>
                </a:lnTo>
                <a:lnTo>
                  <a:pt x="6583680" y="9378696"/>
                </a:lnTo>
                <a:lnTo>
                  <a:pt x="65836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42111" y="347218"/>
            <a:ext cx="5173776" cy="415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0" i="0">
                <a:solidFill>
                  <a:srgbClr val="A6B727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1137" y="1611375"/>
            <a:ext cx="63119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9212581"/>
            <a:ext cx="21945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9212581"/>
            <a:ext cx="15773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9212581"/>
            <a:ext cx="15773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6858000" cy="9906000"/>
          </a:xfrm>
          <a:custGeom>
            <a:avLst/>
            <a:gdLst/>
            <a:ahLst/>
            <a:cxnLst/>
            <a:rect l="l" t="t" r="r" b="b"/>
            <a:pathLst>
              <a:path w="6858000" h="9906000">
                <a:moveTo>
                  <a:pt x="6858000" y="0"/>
                </a:moveTo>
                <a:lnTo>
                  <a:pt x="0" y="0"/>
                </a:lnTo>
                <a:lnTo>
                  <a:pt x="0" y="9906000"/>
                </a:lnTo>
                <a:lnTo>
                  <a:pt x="6858000" y="9906000"/>
                </a:lnTo>
                <a:lnTo>
                  <a:pt x="6858000" y="0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7160" y="263652"/>
            <a:ext cx="6583680" cy="9378950"/>
          </a:xfrm>
          <a:custGeom>
            <a:avLst/>
            <a:gdLst/>
            <a:ahLst/>
            <a:cxnLst/>
            <a:rect l="l" t="t" r="r" b="b"/>
            <a:pathLst>
              <a:path w="6583680" h="9378950">
                <a:moveTo>
                  <a:pt x="0" y="9378696"/>
                </a:moveTo>
                <a:lnTo>
                  <a:pt x="6583680" y="9378696"/>
                </a:lnTo>
                <a:lnTo>
                  <a:pt x="6583680" y="0"/>
                </a:lnTo>
                <a:lnTo>
                  <a:pt x="0" y="0"/>
                </a:lnTo>
                <a:lnTo>
                  <a:pt x="0" y="9378696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3282" y="5394197"/>
            <a:ext cx="4629150" cy="0"/>
          </a:xfrm>
          <a:custGeom>
            <a:avLst/>
            <a:gdLst/>
            <a:ahLst/>
            <a:cxnLst/>
            <a:rect l="l" t="t" r="r" b="b"/>
            <a:pathLst>
              <a:path w="4629150">
                <a:moveTo>
                  <a:pt x="0" y="0"/>
                </a:moveTo>
                <a:lnTo>
                  <a:pt x="4629150" y="0"/>
                </a:lnTo>
              </a:path>
            </a:pathLst>
          </a:custGeom>
          <a:ln w="99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96240" y="2197608"/>
            <a:ext cx="6004560" cy="1734449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600">
              <a:latin typeface="Times New Roman"/>
              <a:cs typeface="Times New Roman"/>
            </a:endParaRPr>
          </a:p>
          <a:p>
            <a:pPr marL="911225" marR="405130" indent="-499109">
              <a:lnSpc>
                <a:spcPts val="4580"/>
              </a:lnSpc>
            </a:pPr>
            <a:r>
              <a:rPr sz="4500" b="1" spc="-20" dirty="0">
                <a:latin typeface="Corbel"/>
                <a:cs typeface="Corbel"/>
              </a:rPr>
              <a:t>ГОТОВИМСЯ</a:t>
            </a:r>
            <a:r>
              <a:rPr sz="4500" b="1" spc="-120" dirty="0">
                <a:latin typeface="Corbel"/>
                <a:cs typeface="Corbel"/>
              </a:rPr>
              <a:t> </a:t>
            </a:r>
            <a:r>
              <a:rPr sz="4500" b="1" dirty="0">
                <a:latin typeface="Corbel"/>
                <a:cs typeface="Corbel"/>
              </a:rPr>
              <a:t>К</a:t>
            </a:r>
            <a:r>
              <a:rPr sz="4500" b="1" spc="-229" dirty="0">
                <a:latin typeface="Corbel"/>
                <a:cs typeface="Corbel"/>
              </a:rPr>
              <a:t> </a:t>
            </a:r>
            <a:r>
              <a:rPr sz="4500" b="1" spc="-35" dirty="0">
                <a:latin typeface="Corbel"/>
                <a:cs typeface="Corbel"/>
              </a:rPr>
              <a:t>ОГЭ. </a:t>
            </a:r>
            <a:r>
              <a:rPr sz="4500" b="1" spc="-20" dirty="0">
                <a:latin typeface="Corbel"/>
                <a:cs typeface="Corbel"/>
              </a:rPr>
              <a:t>РУССКИЙ</a:t>
            </a:r>
            <a:r>
              <a:rPr sz="4500" b="1" spc="-155" dirty="0">
                <a:latin typeface="Corbel"/>
                <a:cs typeface="Corbel"/>
              </a:rPr>
              <a:t> </a:t>
            </a:r>
            <a:r>
              <a:rPr sz="4500" b="1" spc="-20" dirty="0">
                <a:latin typeface="Corbel"/>
                <a:cs typeface="Corbel"/>
              </a:rPr>
              <a:t>ЯЗЫК</a:t>
            </a:r>
            <a:endParaRPr sz="4500">
              <a:latin typeface="Corbel"/>
              <a:cs typeface="Corbe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165605" y="922020"/>
            <a:ext cx="2464435" cy="423193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3175" algn="ctr">
              <a:lnSpc>
                <a:spcPts val="3304"/>
              </a:lnSpc>
            </a:pPr>
            <a:r>
              <a:rPr sz="3200" b="1" spc="-20" dirty="0">
                <a:solidFill>
                  <a:srgbClr val="C00000"/>
                </a:solidFill>
                <a:latin typeface="Corbel"/>
                <a:cs typeface="Corbel"/>
              </a:rPr>
              <a:t>2025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7200" y="6348984"/>
            <a:ext cx="6004560" cy="1433726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900" smtClean="0">
              <a:latin typeface="Times New Roman"/>
              <a:cs typeface="Times New Roman"/>
            </a:endParaRPr>
          </a:p>
          <a:p>
            <a:pPr marL="2135505" marR="763905" indent="-1365885">
              <a:lnSpc>
                <a:spcPts val="2039"/>
              </a:lnSpc>
            </a:pPr>
            <a:r>
              <a:rPr sz="2000" b="1" spc="-10" smtClean="0">
                <a:latin typeface="Corbel"/>
                <a:cs typeface="Corbel"/>
              </a:rPr>
              <a:t>ИЗМЕНЕНИЯ</a:t>
            </a:r>
            <a:r>
              <a:rPr sz="2000" b="1" spc="-10" dirty="0">
                <a:latin typeface="Corbel"/>
                <a:cs typeface="Corbel"/>
              </a:rPr>
              <a:t>,</a:t>
            </a:r>
            <a:r>
              <a:rPr sz="2000" b="1" spc="-90" dirty="0">
                <a:latin typeface="Corbel"/>
                <a:cs typeface="Corbel"/>
              </a:rPr>
              <a:t> </a:t>
            </a:r>
            <a:r>
              <a:rPr sz="2000" b="1" spc="-20" dirty="0">
                <a:latin typeface="Corbel"/>
                <a:cs typeface="Corbel"/>
              </a:rPr>
              <a:t>СТРУКТУРА,</a:t>
            </a:r>
            <a:r>
              <a:rPr sz="2000" b="1" spc="40" dirty="0">
                <a:latin typeface="Corbel"/>
                <a:cs typeface="Corbel"/>
              </a:rPr>
              <a:t> </a:t>
            </a:r>
            <a:r>
              <a:rPr sz="2000" b="1" spc="-10" dirty="0">
                <a:latin typeface="Corbel"/>
                <a:cs typeface="Corbel"/>
              </a:rPr>
              <a:t>КРИТЕРИИ ОЦЕНИВАНИЯ</a:t>
            </a:r>
            <a:endParaRPr sz="20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8516" y="488951"/>
            <a:ext cx="5315585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/>
              <a:t>Критерии</a:t>
            </a:r>
            <a:r>
              <a:rPr sz="3000" spc="-75" dirty="0"/>
              <a:t> </a:t>
            </a:r>
            <a:r>
              <a:rPr sz="3000" dirty="0"/>
              <a:t>оценивания</a:t>
            </a:r>
            <a:r>
              <a:rPr sz="3000" spc="-20" dirty="0"/>
              <a:t> </a:t>
            </a:r>
            <a:r>
              <a:rPr sz="3000" dirty="0"/>
              <a:t>по</a:t>
            </a:r>
            <a:r>
              <a:rPr sz="3000" spc="-140" dirty="0"/>
              <a:t> </a:t>
            </a:r>
            <a:r>
              <a:rPr sz="3000" spc="-20" dirty="0"/>
              <a:t>ФИПИ</a:t>
            </a:r>
            <a:endParaRPr sz="30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61138" y="1611375"/>
          <a:ext cx="6299200" cy="68694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11140"/>
                <a:gridCol w="988060"/>
              </a:tblGrid>
              <a:tr h="639445">
                <a:tc gridSpan="2">
                  <a:txBody>
                    <a:bodyPr/>
                    <a:lstStyle/>
                    <a:p>
                      <a:pPr marL="2233930" marR="608965" indent="-161607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700" b="1" spc="-10" dirty="0">
                          <a:solidFill>
                            <a:srgbClr val="AB3B18"/>
                          </a:solidFill>
                          <a:latin typeface="Corbel"/>
                          <a:cs typeface="Corbel"/>
                        </a:rPr>
                        <a:t>13.3.</a:t>
                      </a:r>
                      <a:r>
                        <a:rPr sz="1700" b="1" spc="-95" dirty="0">
                          <a:solidFill>
                            <a:srgbClr val="AB3B18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700" b="1" spc="-10" dirty="0">
                          <a:solidFill>
                            <a:srgbClr val="AB3B18"/>
                          </a:solidFill>
                          <a:latin typeface="Corbel"/>
                          <a:cs typeface="Corbel"/>
                        </a:rPr>
                        <a:t>Сочинение-</a:t>
                      </a:r>
                      <a:r>
                        <a:rPr sz="1700" b="1" dirty="0">
                          <a:solidFill>
                            <a:srgbClr val="AB3B18"/>
                          </a:solidFill>
                          <a:latin typeface="Corbel"/>
                          <a:cs typeface="Corbel"/>
                        </a:rPr>
                        <a:t>рассуждение</a:t>
                      </a:r>
                      <a:r>
                        <a:rPr sz="1700" b="1" spc="-30" dirty="0">
                          <a:solidFill>
                            <a:srgbClr val="AB3B18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700" b="1" dirty="0">
                          <a:solidFill>
                            <a:srgbClr val="AB3B18"/>
                          </a:solidFill>
                          <a:latin typeface="Corbel"/>
                          <a:cs typeface="Corbel"/>
                        </a:rPr>
                        <a:t>на</a:t>
                      </a:r>
                      <a:r>
                        <a:rPr sz="1700" b="1" spc="-30" dirty="0">
                          <a:solidFill>
                            <a:srgbClr val="AB3B18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700" b="1" dirty="0">
                          <a:solidFill>
                            <a:srgbClr val="AB3B18"/>
                          </a:solidFill>
                          <a:latin typeface="Corbel"/>
                          <a:cs typeface="Corbel"/>
                        </a:rPr>
                        <a:t>тему,</a:t>
                      </a:r>
                      <a:r>
                        <a:rPr sz="1700" b="1" spc="-10" dirty="0">
                          <a:solidFill>
                            <a:srgbClr val="AB3B18"/>
                          </a:solidFill>
                          <a:latin typeface="Corbel"/>
                          <a:cs typeface="Corbel"/>
                        </a:rPr>
                        <a:t> связанную </a:t>
                      </a:r>
                      <a:r>
                        <a:rPr sz="1700" b="1" dirty="0">
                          <a:solidFill>
                            <a:srgbClr val="AB3B18"/>
                          </a:solidFill>
                          <a:latin typeface="Corbel"/>
                          <a:cs typeface="Corbel"/>
                        </a:rPr>
                        <a:t>с</a:t>
                      </a:r>
                      <a:r>
                        <a:rPr sz="1700" b="1" spc="-5" dirty="0">
                          <a:solidFill>
                            <a:srgbClr val="AB3B18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700" b="1" dirty="0">
                          <a:solidFill>
                            <a:srgbClr val="AB3B18"/>
                          </a:solidFill>
                          <a:latin typeface="Corbel"/>
                          <a:cs typeface="Corbel"/>
                        </a:rPr>
                        <a:t>анализом</a:t>
                      </a:r>
                      <a:r>
                        <a:rPr sz="1700" b="1" spc="-5" dirty="0">
                          <a:solidFill>
                            <a:srgbClr val="AB3B18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700" b="1" spc="-10" dirty="0">
                          <a:solidFill>
                            <a:srgbClr val="AB3B18"/>
                          </a:solidFill>
                          <a:latin typeface="Corbel"/>
                          <a:cs typeface="Corbel"/>
                        </a:rPr>
                        <a:t>текста</a:t>
                      </a:r>
                      <a:endParaRPr sz="1700">
                        <a:latin typeface="Corbel"/>
                        <a:cs typeface="Corbel"/>
                      </a:endParaRPr>
                    </a:p>
                  </a:txBody>
                  <a:tcPr marL="0" marR="0" marT="3111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346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b="1" dirty="0">
                          <a:latin typeface="Corbel"/>
                          <a:cs typeface="Corbel"/>
                        </a:rPr>
                        <a:t>С3К1.</a:t>
                      </a:r>
                      <a:r>
                        <a:rPr sz="1600" b="1" spc="-5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10" dirty="0">
                          <a:latin typeface="Corbel"/>
                          <a:cs typeface="Corbel"/>
                        </a:rPr>
                        <a:t>Понимание</a:t>
                      </a:r>
                      <a:r>
                        <a:rPr sz="1600" b="1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dirty="0">
                          <a:latin typeface="Corbel"/>
                          <a:cs typeface="Corbel"/>
                        </a:rPr>
                        <a:t>смысла</a:t>
                      </a:r>
                      <a:r>
                        <a:rPr sz="1600" b="1" spc="-4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10" dirty="0">
                          <a:latin typeface="Corbel"/>
                          <a:cs typeface="Corbel"/>
                        </a:rPr>
                        <a:t>отрывка</a:t>
                      </a:r>
                      <a:endParaRPr sz="1600">
                        <a:latin typeface="Corbel"/>
                        <a:cs typeface="Corbe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b="1" spc="-10" dirty="0">
                          <a:latin typeface="Corbel"/>
                          <a:cs typeface="Corbel"/>
                        </a:rPr>
                        <a:t>Баллы</a:t>
                      </a:r>
                      <a:endParaRPr sz="1600">
                        <a:latin typeface="Corbel"/>
                        <a:cs typeface="Corbe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</a:tr>
              <a:tr h="3727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Ученик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дал</a:t>
                      </a:r>
                      <a:r>
                        <a:rPr sz="1400" spc="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определение</a:t>
                      </a:r>
                      <a:r>
                        <a:rPr sz="1400" spc="-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и</a:t>
                      </a:r>
                      <a:r>
                        <a:rPr sz="1400" spc="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прокомментировал</a:t>
                      </a:r>
                      <a:r>
                        <a:rPr sz="1400" spc="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его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1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</a:tr>
              <a:tr h="528320">
                <a:tc>
                  <a:txBody>
                    <a:bodyPr/>
                    <a:lstStyle/>
                    <a:p>
                      <a:pPr marL="91440" marR="2057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Ученик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дал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неверное</a:t>
                      </a:r>
                      <a:r>
                        <a:rPr sz="1400" spc="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определение</a:t>
                      </a:r>
                      <a:r>
                        <a:rPr sz="1400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/</a:t>
                      </a:r>
                      <a:r>
                        <a:rPr sz="1400" spc="-4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Ученик</a:t>
                      </a:r>
                      <a:r>
                        <a:rPr sz="1400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дал</a:t>
                      </a:r>
                      <a:r>
                        <a:rPr sz="1400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определение,</a:t>
                      </a:r>
                      <a:r>
                        <a:rPr sz="1400" spc="-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но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не</a:t>
                      </a:r>
                      <a:r>
                        <a:rPr sz="1400" spc="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прокомментировал</a:t>
                      </a:r>
                      <a:r>
                        <a:rPr sz="1400" spc="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его /</a:t>
                      </a:r>
                      <a:r>
                        <a:rPr sz="1400" spc="-4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Определения</a:t>
                      </a:r>
                      <a:r>
                        <a:rPr sz="1400" spc="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нет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0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dirty="0">
                          <a:latin typeface="Corbel"/>
                          <a:cs typeface="Corbel"/>
                        </a:rPr>
                        <a:t>С3К2.</a:t>
                      </a:r>
                      <a:r>
                        <a:rPr sz="1600" b="1" spc="-7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dirty="0">
                          <a:latin typeface="Corbel"/>
                          <a:cs typeface="Corbel"/>
                        </a:rPr>
                        <a:t>Наличие</a:t>
                      </a:r>
                      <a:r>
                        <a:rPr sz="1600" b="1" spc="-7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10" dirty="0">
                          <a:latin typeface="Corbel"/>
                          <a:cs typeface="Corbel"/>
                        </a:rPr>
                        <a:t>примеров</a:t>
                      </a:r>
                      <a:endParaRPr sz="1600">
                        <a:latin typeface="Corbel"/>
                        <a:cs typeface="Corbel"/>
                      </a:endParaRPr>
                    </a:p>
                  </a:txBody>
                  <a:tcPr marL="0" marR="0" marT="336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spc="-10" dirty="0">
                          <a:latin typeface="Corbel"/>
                          <a:cs typeface="Corbel"/>
                        </a:rPr>
                        <a:t>Баллы</a:t>
                      </a:r>
                      <a:endParaRPr sz="1600">
                        <a:latin typeface="Corbel"/>
                        <a:cs typeface="Corbel"/>
                      </a:endParaRPr>
                    </a:p>
                  </a:txBody>
                  <a:tcPr marL="0" marR="0" marT="336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</a:tr>
              <a:tr h="51815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Ученик</a:t>
                      </a:r>
                      <a:r>
                        <a:rPr sz="1400" spc="-6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привел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2</a:t>
                      </a:r>
                      <a:r>
                        <a:rPr sz="1400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примера:</a:t>
                      </a:r>
                      <a:r>
                        <a:rPr sz="1400" spc="-4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один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из</a:t>
                      </a:r>
                      <a:r>
                        <a:rPr sz="1400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жизни,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другой</a:t>
                      </a:r>
                      <a:r>
                        <a:rPr sz="1400" spc="-4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из</a:t>
                      </a:r>
                      <a:r>
                        <a:rPr sz="1400" spc="-4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текста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/</a:t>
                      </a:r>
                      <a:endParaRPr sz="1400">
                        <a:latin typeface="Corbel"/>
                        <a:cs typeface="Corbe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Ученик</a:t>
                      </a:r>
                      <a:r>
                        <a:rPr sz="1400" spc="-5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привел</a:t>
                      </a:r>
                      <a:r>
                        <a:rPr sz="1400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2</a:t>
                      </a:r>
                      <a:r>
                        <a:rPr sz="1400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примера</a:t>
                      </a:r>
                      <a:r>
                        <a:rPr sz="1400" spc="-6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из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текста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3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</a:tr>
              <a:tr h="3124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Ученик</a:t>
                      </a:r>
                      <a:r>
                        <a:rPr sz="1400" spc="-4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привел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1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пример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из</a:t>
                      </a:r>
                      <a:r>
                        <a:rPr sz="1400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текста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2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</a:tr>
              <a:tr h="3047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Ученик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привел</a:t>
                      </a:r>
                      <a:r>
                        <a:rPr sz="1400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1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или</a:t>
                      </a:r>
                      <a:r>
                        <a:rPr sz="1400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2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примера</a:t>
                      </a:r>
                      <a:r>
                        <a:rPr sz="1400" spc="-4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из</a:t>
                      </a:r>
                      <a:r>
                        <a:rPr sz="1400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жизни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1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</a:tr>
              <a:tr h="3047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Примеров</a:t>
                      </a:r>
                      <a:r>
                        <a:rPr sz="1400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нет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0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</a:tr>
              <a:tr h="35242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С3К3.</a:t>
                      </a:r>
                      <a:r>
                        <a:rPr sz="1400" b="1" spc="-7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Логичность</a:t>
                      </a:r>
                      <a:r>
                        <a:rPr sz="1400" b="1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spc="-20" dirty="0">
                          <a:latin typeface="Corbel"/>
                          <a:cs typeface="Corbel"/>
                        </a:rPr>
                        <a:t>речи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spc="-10" dirty="0">
                          <a:latin typeface="Corbel"/>
                          <a:cs typeface="Corbel"/>
                        </a:rPr>
                        <a:t>Баллы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</a:tr>
              <a:tr h="3047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spc="-10" dirty="0">
                          <a:latin typeface="Corbel"/>
                          <a:cs typeface="Corbel"/>
                        </a:rPr>
                        <a:t>Логических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ошибок</a:t>
                      </a:r>
                      <a:r>
                        <a:rPr sz="1400" spc="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нет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2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Есть</a:t>
                      </a:r>
                      <a:r>
                        <a:rPr sz="1400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1</a:t>
                      </a:r>
                      <a:r>
                        <a:rPr sz="1400" spc="-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логическая</a:t>
                      </a:r>
                      <a:r>
                        <a:rPr sz="1400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ошибка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1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</a:tr>
              <a:tr h="3047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Есть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2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или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более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 логических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ошибки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0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</a:tr>
              <a:tr h="34226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С3к4. 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Композиционная</a:t>
                      </a:r>
                      <a:r>
                        <a:rPr sz="1400" b="1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стройность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spc="-10" dirty="0">
                          <a:latin typeface="Corbel"/>
                          <a:cs typeface="Corbel"/>
                        </a:rPr>
                        <a:t>Баллы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</a:tr>
              <a:tr h="528320">
                <a:tc>
                  <a:txBody>
                    <a:bodyPr/>
                    <a:lstStyle/>
                    <a:p>
                      <a:pPr marL="91440" marR="45720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spc="-25" dirty="0">
                          <a:latin typeface="Corbel"/>
                          <a:cs typeface="Corbel"/>
                        </a:rPr>
                        <a:t>Текст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состоит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из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3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частей</a:t>
                      </a:r>
                      <a:r>
                        <a:rPr sz="1400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(тезис,</a:t>
                      </a:r>
                      <a:r>
                        <a:rPr sz="1400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аргументы,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вывод),</a:t>
                      </a:r>
                      <a:r>
                        <a:rPr sz="1400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ошибок</a:t>
                      </a:r>
                      <a:r>
                        <a:rPr sz="1400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в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построении</a:t>
                      </a:r>
                      <a:r>
                        <a:rPr sz="1400" spc="-6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текста</a:t>
                      </a:r>
                      <a:r>
                        <a:rPr sz="1400" spc="-6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нет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1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</a:tr>
              <a:tr h="528320">
                <a:tc>
                  <a:txBody>
                    <a:bodyPr/>
                    <a:lstStyle/>
                    <a:p>
                      <a:pPr marL="91440" marR="113664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spc="-25" dirty="0">
                          <a:latin typeface="Corbel"/>
                          <a:cs typeface="Corbel"/>
                        </a:rPr>
                        <a:t>Текст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состоит</a:t>
                      </a:r>
                      <a:r>
                        <a:rPr sz="1400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не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из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3</a:t>
                      </a:r>
                      <a:r>
                        <a:rPr sz="1400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частей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/</a:t>
                      </a:r>
                      <a:r>
                        <a:rPr sz="1400" spc="-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В</a:t>
                      </a:r>
                      <a:r>
                        <a:rPr sz="1400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работе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есть</a:t>
                      </a:r>
                      <a:r>
                        <a:rPr sz="1400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1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ошибка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в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построении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текста</a:t>
                      </a:r>
                      <a:r>
                        <a:rPr sz="1400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и</a:t>
                      </a:r>
                      <a:r>
                        <a:rPr sz="1400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более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0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</a:tr>
              <a:tr h="5283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spc="-10" dirty="0">
                          <a:latin typeface="Corbel"/>
                          <a:cs typeface="Corbel"/>
                        </a:rPr>
                        <a:t>Максимум</a:t>
                      </a:r>
                      <a:r>
                        <a:rPr sz="1400" b="1" spc="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баллов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555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7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555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2111" y="347219"/>
            <a:ext cx="5173776" cy="803425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963294" marR="5080" indent="-742315">
              <a:lnSpc>
                <a:spcPts val="2920"/>
              </a:lnSpc>
              <a:spcBef>
                <a:spcPts val="465"/>
              </a:spcBef>
            </a:pPr>
            <a:r>
              <a:rPr dirty="0"/>
              <a:t>Критерии</a:t>
            </a:r>
            <a:r>
              <a:rPr spc="-60" dirty="0"/>
              <a:t> </a:t>
            </a:r>
            <a:r>
              <a:rPr dirty="0"/>
              <a:t>оценки</a:t>
            </a:r>
            <a:r>
              <a:rPr spc="-55" dirty="0"/>
              <a:t> </a:t>
            </a:r>
            <a:r>
              <a:rPr dirty="0"/>
              <a:t>грамотности</a:t>
            </a:r>
            <a:r>
              <a:rPr spc="-50" dirty="0"/>
              <a:t> и </a:t>
            </a:r>
            <a:r>
              <a:rPr dirty="0"/>
              <a:t>фактической</a:t>
            </a:r>
            <a:r>
              <a:rPr spc="-114" dirty="0"/>
              <a:t> </a:t>
            </a:r>
            <a:r>
              <a:rPr spc="-10" dirty="0"/>
              <a:t>точности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55490" y="1876808"/>
            <a:ext cx="2533650" cy="28469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latin typeface="Verdana"/>
                <a:cs typeface="Verdana"/>
              </a:rPr>
              <a:t>Обратите</a:t>
            </a:r>
            <a:r>
              <a:rPr sz="1500" b="1" spc="-40" dirty="0">
                <a:latin typeface="Verdana"/>
                <a:cs typeface="Verdana"/>
              </a:rPr>
              <a:t> </a:t>
            </a:r>
            <a:r>
              <a:rPr sz="1500" b="1" spc="-10" dirty="0">
                <a:latin typeface="Verdana"/>
                <a:cs typeface="Verdana"/>
              </a:rPr>
              <a:t>внимание:</a:t>
            </a:r>
            <a:endParaRPr sz="1500">
              <a:latin typeface="Verdana"/>
              <a:cs typeface="Verdana"/>
            </a:endParaRPr>
          </a:p>
          <a:p>
            <a:pPr marL="12700" marR="156845">
              <a:lnSpc>
                <a:spcPct val="100000"/>
              </a:lnSpc>
              <a:spcBef>
                <a:spcPts val="1400"/>
              </a:spcBef>
            </a:pPr>
            <a:r>
              <a:rPr sz="1500" dirty="0">
                <a:latin typeface="Verdana"/>
                <a:cs typeface="Verdana"/>
              </a:rPr>
              <a:t>эти</a:t>
            </a:r>
            <a:r>
              <a:rPr sz="1500" spc="-5" dirty="0">
                <a:latin typeface="Verdana"/>
                <a:cs typeface="Verdan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критерии </a:t>
            </a:r>
            <a:r>
              <a:rPr sz="1500" u="sng" spc="-1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относятся</a:t>
            </a:r>
            <a:r>
              <a:rPr sz="1500" spc="-10" dirty="0">
                <a:latin typeface="Verdana"/>
                <a:cs typeface="Verdan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и</a:t>
            </a:r>
            <a:r>
              <a:rPr sz="1500" u="sng" spc="-1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к</a:t>
            </a:r>
            <a:r>
              <a:rPr sz="1500" u="sng" spc="-1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изложению,</a:t>
            </a:r>
            <a:r>
              <a:rPr sz="1500" u="sng" spc="-3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и</a:t>
            </a:r>
            <a:r>
              <a:rPr sz="1500" u="sng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1500" u="sng" spc="-5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к</a:t>
            </a:r>
            <a:r>
              <a:rPr sz="1500" spc="-50" dirty="0">
                <a:latin typeface="Verdana"/>
                <a:cs typeface="Verdana"/>
              </a:rPr>
              <a:t> </a:t>
            </a:r>
            <a:r>
              <a:rPr sz="1500" u="sng" spc="-1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сочинению</a:t>
            </a:r>
            <a:r>
              <a:rPr sz="1500" spc="-10" dirty="0">
                <a:latin typeface="Verdana"/>
                <a:cs typeface="Verdana"/>
              </a:rPr>
              <a:t>.</a:t>
            </a:r>
            <a:endParaRPr sz="1500">
              <a:latin typeface="Verdana"/>
              <a:cs typeface="Verdana"/>
            </a:endParaRPr>
          </a:p>
          <a:p>
            <a:pPr marL="12700" marR="152400">
              <a:lnSpc>
                <a:spcPct val="100000"/>
              </a:lnSpc>
              <a:spcBef>
                <a:spcPts val="1395"/>
              </a:spcBef>
            </a:pPr>
            <a:r>
              <a:rPr sz="1500" dirty="0">
                <a:latin typeface="Verdana"/>
                <a:cs typeface="Verdana"/>
              </a:rPr>
              <a:t>Если</a:t>
            </a:r>
            <a:r>
              <a:rPr sz="1500" spc="-15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в</a:t>
            </a:r>
            <a:r>
              <a:rPr sz="1500" spc="-5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изложении</a:t>
            </a:r>
            <a:r>
              <a:rPr sz="1500" spc="-25" dirty="0">
                <a:latin typeface="Verdana"/>
                <a:cs typeface="Verdana"/>
              </a:rPr>
              <a:t> </a:t>
            </a:r>
            <a:r>
              <a:rPr sz="1500" spc="-50" dirty="0">
                <a:latin typeface="Verdana"/>
                <a:cs typeface="Verdana"/>
              </a:rPr>
              <a:t>и </a:t>
            </a:r>
            <a:r>
              <a:rPr sz="1500" dirty="0">
                <a:latin typeface="Verdana"/>
                <a:cs typeface="Verdana"/>
              </a:rPr>
              <a:t>сочинении</a:t>
            </a:r>
            <a:r>
              <a:rPr sz="1500" spc="-50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есть</a:t>
            </a:r>
            <a:r>
              <a:rPr sz="1500" spc="-20" dirty="0">
                <a:latin typeface="Verdana"/>
                <a:cs typeface="Verdana"/>
              </a:rPr>
              <a:t> </a:t>
            </a:r>
            <a:r>
              <a:rPr sz="1500" spc="-10" dirty="0">
                <a:latin typeface="Verdana"/>
                <a:cs typeface="Verdana"/>
              </a:rPr>
              <a:t>ошибки</a:t>
            </a:r>
            <a:endParaRPr sz="15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500" dirty="0">
                <a:latin typeface="Verdana"/>
                <a:cs typeface="Verdana"/>
              </a:rPr>
              <a:t>— они</a:t>
            </a:r>
            <a:r>
              <a:rPr sz="1500" spc="-15" dirty="0">
                <a:latin typeface="Verdana"/>
                <a:cs typeface="Verdana"/>
              </a:rPr>
              <a:t> </a:t>
            </a:r>
            <a:r>
              <a:rPr sz="1500" spc="-10" dirty="0">
                <a:latin typeface="Verdana"/>
                <a:cs typeface="Verdana"/>
              </a:rPr>
              <a:t>суммируются.</a:t>
            </a:r>
            <a:endParaRPr sz="15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1405"/>
              </a:spcBef>
            </a:pPr>
            <a:r>
              <a:rPr sz="1500" dirty="0">
                <a:latin typeface="Verdana"/>
                <a:cs typeface="Verdana"/>
              </a:rPr>
              <a:t>Проверяющий</a:t>
            </a:r>
            <a:r>
              <a:rPr sz="1500" spc="-35" dirty="0">
                <a:latin typeface="Verdana"/>
                <a:cs typeface="Verdana"/>
              </a:rPr>
              <a:t> </a:t>
            </a:r>
            <a:r>
              <a:rPr sz="1500" spc="-10" dirty="0">
                <a:latin typeface="Verdana"/>
                <a:cs typeface="Verdana"/>
              </a:rPr>
              <a:t>оценивает </a:t>
            </a:r>
            <a:r>
              <a:rPr sz="1500" dirty="0">
                <a:latin typeface="Verdana"/>
                <a:cs typeface="Verdana"/>
              </a:rPr>
              <a:t>письменную</a:t>
            </a:r>
            <a:r>
              <a:rPr sz="1500" spc="-65" dirty="0">
                <a:latin typeface="Verdana"/>
                <a:cs typeface="Verdana"/>
              </a:rPr>
              <a:t> </a:t>
            </a:r>
            <a:r>
              <a:rPr sz="1500" spc="-20" dirty="0">
                <a:latin typeface="Verdana"/>
                <a:cs typeface="Verdana"/>
              </a:rPr>
              <a:t>речь</a:t>
            </a:r>
            <a:endParaRPr sz="1500">
              <a:latin typeface="Verdana"/>
              <a:cs typeface="Verdana"/>
            </a:endParaRPr>
          </a:p>
          <a:p>
            <a:pPr marL="12700">
              <a:lnSpc>
                <a:spcPts val="1739"/>
              </a:lnSpc>
            </a:pPr>
            <a:r>
              <a:rPr sz="1500" dirty="0">
                <a:latin typeface="Verdana"/>
                <a:cs typeface="Verdana"/>
              </a:rPr>
              <a:t>ученика</a:t>
            </a:r>
            <a:r>
              <a:rPr sz="1500" spc="-30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в</a:t>
            </a:r>
            <a:r>
              <a:rPr sz="1500" spc="-15" dirty="0">
                <a:latin typeface="Verdana"/>
                <a:cs typeface="Verdana"/>
              </a:rPr>
              <a:t> </a:t>
            </a:r>
            <a:r>
              <a:rPr sz="1500" spc="-10" dirty="0">
                <a:latin typeface="Verdana"/>
                <a:cs typeface="Verdana"/>
              </a:rPr>
              <a:t>целом.</a:t>
            </a:r>
            <a:endParaRPr sz="1500">
              <a:latin typeface="Verdana"/>
              <a:cs typeface="Verdan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74651" y="1403477"/>
          <a:ext cx="3416935" cy="47942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9460"/>
                <a:gridCol w="1387475"/>
              </a:tblGrid>
              <a:tr h="320040">
                <a:tc>
                  <a:txBody>
                    <a:bodyPr/>
                    <a:lstStyle/>
                    <a:p>
                      <a:pPr marL="26225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b="1" spc="-10" dirty="0">
                          <a:latin typeface="Corbel"/>
                          <a:cs typeface="Corbel"/>
                        </a:rPr>
                        <a:t>ГК1.</a:t>
                      </a:r>
                      <a:r>
                        <a:rPr sz="1400" b="1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Орфография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36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b="1" spc="-10" dirty="0">
                          <a:latin typeface="Corbel"/>
                          <a:cs typeface="Corbel"/>
                        </a:rPr>
                        <a:t>Баллы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36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</a:tr>
              <a:tr h="31940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Нет</a:t>
                      </a:r>
                      <a:r>
                        <a:rPr sz="1400" spc="-7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ошибок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36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3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36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1-2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 ошибки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36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2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36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</a:tr>
              <a:tr h="31940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3-4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ошибки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36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1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36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Больше</a:t>
                      </a:r>
                      <a:r>
                        <a:rPr sz="1400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5</a:t>
                      </a:r>
                      <a:r>
                        <a:rPr sz="1400" spc="-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ошибок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36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0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36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30035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ГК2.</a:t>
                      </a:r>
                      <a:r>
                        <a:rPr sz="1400" b="1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Пунктуация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36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FAC25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b="1" spc="-10" dirty="0">
                          <a:latin typeface="Corbel"/>
                          <a:cs typeface="Corbel"/>
                        </a:rPr>
                        <a:t>Баллы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36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FAC25"/>
                    </a:solidFill>
                  </a:tcPr>
                </a:tc>
              </a:tr>
              <a:tr h="31940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Нет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ошибок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36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3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36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</a:tr>
              <a:tr h="31940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1-2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 ошибки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2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</a:tr>
              <a:tr h="31940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3-4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ошибки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1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</a:tr>
              <a:tr h="31940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Больше</a:t>
                      </a:r>
                      <a:r>
                        <a:rPr sz="1400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5</a:t>
                      </a:r>
                      <a:r>
                        <a:rPr sz="1400" spc="-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ошибок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0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</a:tr>
              <a:tr h="319406">
                <a:tc>
                  <a:txBody>
                    <a:bodyPr/>
                    <a:lstStyle/>
                    <a:p>
                      <a:pPr marL="3016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ГК3.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 Грамматика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491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10" dirty="0">
                          <a:latin typeface="Corbel"/>
                          <a:cs typeface="Corbel"/>
                        </a:rPr>
                        <a:t>Баллы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491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Нет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ошибок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3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</a:tr>
              <a:tr h="31940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1-2</a:t>
                      </a:r>
                      <a:r>
                        <a:rPr sz="1400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ошибки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2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</a:tr>
              <a:tr h="31940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3-4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ошибки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1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</a:tr>
              <a:tr h="31940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Больше</a:t>
                      </a:r>
                      <a:r>
                        <a:rPr sz="1400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5</a:t>
                      </a:r>
                      <a:r>
                        <a:rPr sz="1400" spc="-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ошибок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0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432051" y="6646165"/>
          <a:ext cx="4127499" cy="27863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51735"/>
                <a:gridCol w="1675764"/>
              </a:tblGrid>
              <a:tr h="320040">
                <a:tc>
                  <a:txBody>
                    <a:bodyPr/>
                    <a:lstStyle/>
                    <a:p>
                      <a:pPr marL="3498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ГК4.</a:t>
                      </a:r>
                      <a:r>
                        <a:rPr sz="1400" b="1" spc="-4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Речевые</a:t>
                      </a:r>
                      <a:r>
                        <a:rPr sz="1400" b="1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нормы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6D3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10" dirty="0">
                          <a:latin typeface="Corbel"/>
                          <a:cs typeface="Corbel"/>
                        </a:rPr>
                        <a:t>Баллы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6D346"/>
                    </a:solidFill>
                  </a:tcPr>
                </a:tc>
              </a:tr>
              <a:tr h="319406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Нет</a:t>
                      </a:r>
                      <a:r>
                        <a:rPr sz="1400" spc="-5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ошибок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3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</a:tr>
              <a:tr h="319406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1-2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 ошибки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2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3-4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ошибки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1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</a:tr>
              <a:tr h="319406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Больше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5</a:t>
                      </a:r>
                      <a:r>
                        <a:rPr sz="1400" spc="-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ошибок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0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845185" marR="444500" indent="-39370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ФК1.</a:t>
                      </a:r>
                      <a:r>
                        <a:rPr sz="1400" b="1" spc="-7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Фактическая точность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E07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spc="-10" dirty="0">
                          <a:latin typeface="Corbel"/>
                          <a:cs typeface="Corbel"/>
                        </a:rPr>
                        <a:t>Баллы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E070"/>
                    </a:solidFill>
                  </a:tcPr>
                </a:tc>
              </a:tr>
              <a:tr h="319406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Нет</a:t>
                      </a:r>
                      <a:r>
                        <a:rPr sz="1400" spc="-5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ошибок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1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Больше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1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 ошибки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0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4578096" y="5702808"/>
            <a:ext cx="1461770" cy="586058"/>
          </a:xfrm>
          <a:prstGeom prst="rect">
            <a:avLst/>
          </a:prstGeom>
          <a:solidFill>
            <a:srgbClr val="F7F6DA"/>
          </a:solidFill>
          <a:ln w="9525">
            <a:solidFill>
              <a:srgbClr val="A6B727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250"/>
              </a:spcBef>
            </a:pPr>
            <a:r>
              <a:rPr sz="1800" spc="-10" dirty="0">
                <a:latin typeface="Corbel"/>
                <a:cs typeface="Corbel"/>
              </a:rPr>
              <a:t>Максимум</a:t>
            </a:r>
            <a:endParaRPr sz="1800">
              <a:latin typeface="Corbel"/>
              <a:cs typeface="Corbel"/>
            </a:endParaRPr>
          </a:p>
          <a:p>
            <a:pPr marL="246379">
              <a:lnSpc>
                <a:spcPct val="100000"/>
              </a:lnSpc>
            </a:pPr>
            <a:r>
              <a:rPr sz="1800" b="1" dirty="0">
                <a:latin typeface="Corbel"/>
                <a:cs typeface="Corbel"/>
              </a:rPr>
              <a:t>13</a:t>
            </a:r>
            <a:r>
              <a:rPr sz="1800" b="1" spc="-70" dirty="0">
                <a:latin typeface="Corbel"/>
                <a:cs typeface="Corbel"/>
              </a:rPr>
              <a:t> </a:t>
            </a:r>
            <a:r>
              <a:rPr sz="1800" spc="-10" dirty="0">
                <a:latin typeface="Corbel"/>
                <a:cs typeface="Corbel"/>
              </a:rPr>
              <a:t>баллов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1068" y="6789546"/>
            <a:ext cx="1885950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2324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Не</a:t>
            </a:r>
            <a:r>
              <a:rPr sz="1800" spc="-10" dirty="0">
                <a:latin typeface="Corbel"/>
                <a:cs typeface="Corbel"/>
              </a:rPr>
              <a:t> пытайтесь </a:t>
            </a:r>
            <a:r>
              <a:rPr sz="1800" dirty="0">
                <a:latin typeface="Corbel"/>
                <a:cs typeface="Corbel"/>
              </a:rPr>
              <a:t>выдать</a:t>
            </a:r>
            <a:r>
              <a:rPr sz="1800" spc="-60" dirty="0">
                <a:latin typeface="Corbel"/>
                <a:cs typeface="Corbel"/>
              </a:rPr>
              <a:t> </a:t>
            </a:r>
            <a:r>
              <a:rPr sz="1800" spc="-25" dirty="0">
                <a:latin typeface="Corbel"/>
                <a:cs typeface="Corbel"/>
              </a:rPr>
              <a:t>за </a:t>
            </a:r>
            <a:r>
              <a:rPr sz="1800" spc="-10" dirty="0">
                <a:latin typeface="Corbel"/>
                <a:cs typeface="Corbel"/>
              </a:rPr>
              <a:t>сочинение</a:t>
            </a:r>
            <a:endParaRPr sz="1800">
              <a:latin typeface="Corbel"/>
              <a:cs typeface="Corbel"/>
            </a:endParaRPr>
          </a:p>
          <a:p>
            <a:pPr marL="12700" marR="5080">
              <a:lnSpc>
                <a:spcPct val="100000"/>
              </a:lnSpc>
            </a:pPr>
            <a:r>
              <a:rPr sz="1800" dirty="0">
                <a:latin typeface="Corbel"/>
                <a:cs typeface="Corbel"/>
              </a:rPr>
              <a:t>переписанный</a:t>
            </a:r>
            <a:r>
              <a:rPr sz="1800" spc="15" dirty="0">
                <a:latin typeface="Corbel"/>
                <a:cs typeface="Corbel"/>
              </a:rPr>
              <a:t> </a:t>
            </a:r>
            <a:r>
              <a:rPr sz="1800" spc="-25" dirty="0">
                <a:latin typeface="Corbel"/>
                <a:cs typeface="Corbel"/>
              </a:rPr>
              <a:t>или </a:t>
            </a:r>
            <a:r>
              <a:rPr sz="1800" spc="-10" dirty="0">
                <a:latin typeface="Corbel"/>
                <a:cs typeface="Corbel"/>
              </a:rPr>
              <a:t>пересказанный</a:t>
            </a:r>
            <a:endParaRPr sz="1800">
              <a:latin typeface="Corbel"/>
              <a:cs typeface="Corbel"/>
            </a:endParaRPr>
          </a:p>
          <a:p>
            <a:pPr marL="12700" marR="219710">
              <a:lnSpc>
                <a:spcPct val="100000"/>
              </a:lnSpc>
            </a:pPr>
            <a:r>
              <a:rPr sz="1800" dirty="0">
                <a:latin typeface="Corbel"/>
                <a:cs typeface="Corbel"/>
              </a:rPr>
              <a:t>текст</a:t>
            </a:r>
            <a:r>
              <a:rPr sz="1800" spc="-30" dirty="0">
                <a:latin typeface="Corbel"/>
                <a:cs typeface="Corbel"/>
              </a:rPr>
              <a:t> </a:t>
            </a:r>
            <a:r>
              <a:rPr sz="1800" dirty="0">
                <a:latin typeface="Corbel"/>
                <a:cs typeface="Corbel"/>
              </a:rPr>
              <a:t>из</a:t>
            </a:r>
            <a:r>
              <a:rPr sz="1800" spc="-20" dirty="0">
                <a:latin typeface="Corbel"/>
                <a:cs typeface="Corbel"/>
              </a:rPr>
              <a:t> </a:t>
            </a:r>
            <a:r>
              <a:rPr sz="1800" spc="-10" dirty="0">
                <a:latin typeface="Corbel"/>
                <a:cs typeface="Corbel"/>
              </a:rPr>
              <a:t>задания </a:t>
            </a:r>
            <a:r>
              <a:rPr sz="1800" dirty="0">
                <a:latin typeface="Corbel"/>
                <a:cs typeface="Corbel"/>
              </a:rPr>
              <a:t>такую</a:t>
            </a:r>
            <a:r>
              <a:rPr sz="1800" spc="-10" dirty="0">
                <a:latin typeface="Corbel"/>
                <a:cs typeface="Corbel"/>
              </a:rPr>
              <a:t> работу</a:t>
            </a:r>
            <a:endParaRPr sz="18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orbel"/>
                <a:cs typeface="Corbel"/>
              </a:rPr>
              <a:t>оценят</a:t>
            </a:r>
            <a:r>
              <a:rPr sz="1800" spc="-15" dirty="0">
                <a:latin typeface="Corbel"/>
                <a:cs typeface="Corbel"/>
              </a:rPr>
              <a:t> </a:t>
            </a:r>
            <a:r>
              <a:rPr sz="1800" dirty="0">
                <a:latin typeface="Corbel"/>
                <a:cs typeface="Corbel"/>
              </a:rPr>
              <a:t>в</a:t>
            </a:r>
            <a:r>
              <a:rPr sz="1800" spc="-10" dirty="0">
                <a:latin typeface="Corbel"/>
                <a:cs typeface="Corbel"/>
              </a:rPr>
              <a:t> </a:t>
            </a:r>
            <a:r>
              <a:rPr sz="1800" b="1" dirty="0">
                <a:latin typeface="Corbel"/>
                <a:cs typeface="Corbel"/>
              </a:rPr>
              <a:t>0</a:t>
            </a:r>
            <a:r>
              <a:rPr sz="1800" b="1" spc="-25" dirty="0">
                <a:latin typeface="Corbel"/>
                <a:cs typeface="Corbel"/>
              </a:rPr>
              <a:t> </a:t>
            </a:r>
            <a:r>
              <a:rPr sz="1800" spc="-10" dirty="0">
                <a:latin typeface="Corbel"/>
                <a:cs typeface="Corbel"/>
              </a:rPr>
              <a:t>баллов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2111" y="347218"/>
            <a:ext cx="5173776" cy="802783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762760" marR="5080" indent="-1750060">
              <a:lnSpc>
                <a:spcPts val="2920"/>
              </a:lnSpc>
              <a:spcBef>
                <a:spcPts val="459"/>
              </a:spcBef>
            </a:pPr>
            <a:r>
              <a:rPr dirty="0"/>
              <a:t>Изменения</a:t>
            </a:r>
            <a:r>
              <a:rPr spc="-140" dirty="0"/>
              <a:t> </a:t>
            </a:r>
            <a:r>
              <a:rPr dirty="0"/>
              <a:t>ОГЭ</a:t>
            </a:r>
            <a:r>
              <a:rPr spc="-55" dirty="0"/>
              <a:t> </a:t>
            </a:r>
            <a:r>
              <a:rPr dirty="0"/>
              <a:t>по</a:t>
            </a:r>
            <a:r>
              <a:rPr spc="-40" dirty="0"/>
              <a:t> </a:t>
            </a:r>
            <a:r>
              <a:rPr dirty="0"/>
              <a:t>русскому</a:t>
            </a:r>
            <a:r>
              <a:rPr spc="-30" dirty="0"/>
              <a:t> </a:t>
            </a:r>
            <a:r>
              <a:rPr spc="-10" dirty="0"/>
              <a:t>языку </a:t>
            </a:r>
            <a:r>
              <a:rPr dirty="0"/>
              <a:t>в</a:t>
            </a:r>
            <a:r>
              <a:rPr spc="-45" dirty="0"/>
              <a:t> </a:t>
            </a:r>
            <a:r>
              <a:rPr spc="-25" dirty="0"/>
              <a:t>2025</a:t>
            </a:r>
            <a:r>
              <a:rPr spc="-55" dirty="0"/>
              <a:t> </a:t>
            </a:r>
            <a:r>
              <a:rPr spc="-20" dirty="0"/>
              <a:t>году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4817" y="1337311"/>
            <a:ext cx="6096000" cy="8221738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81025">
              <a:lnSpc>
                <a:spcPts val="1789"/>
              </a:lnSpc>
              <a:spcBef>
                <a:spcPts val="320"/>
              </a:spcBef>
            </a:pPr>
            <a:r>
              <a:rPr sz="1650" spc="-10" dirty="0">
                <a:latin typeface="Corbel"/>
                <a:cs typeface="Corbel"/>
              </a:rPr>
              <a:t>Структура</a:t>
            </a:r>
            <a:r>
              <a:rPr sz="1650" spc="-45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КИМ</a:t>
            </a:r>
            <a:r>
              <a:rPr sz="1650" spc="-20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останется</a:t>
            </a:r>
            <a:r>
              <a:rPr sz="1650" spc="-55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прежней,</a:t>
            </a:r>
            <a:r>
              <a:rPr sz="1650" spc="-35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но</a:t>
            </a:r>
            <a:r>
              <a:rPr sz="1650" spc="-25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изменения</a:t>
            </a:r>
            <a:r>
              <a:rPr sz="1650" spc="-40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коснулись </a:t>
            </a:r>
            <a:r>
              <a:rPr sz="1650" dirty="0">
                <a:latin typeface="Corbel"/>
                <a:cs typeface="Corbel"/>
              </a:rPr>
              <a:t>системы</a:t>
            </a:r>
            <a:r>
              <a:rPr sz="1650" spc="-35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оценивания</a:t>
            </a:r>
            <a:r>
              <a:rPr sz="1650" spc="-35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и</a:t>
            </a:r>
            <a:r>
              <a:rPr sz="1650" spc="15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формулировок</a:t>
            </a:r>
            <a:r>
              <a:rPr sz="1650" spc="-25" dirty="0">
                <a:latin typeface="Corbel"/>
                <a:cs typeface="Corbel"/>
              </a:rPr>
              <a:t> отдельных </a:t>
            </a:r>
            <a:r>
              <a:rPr sz="1650" spc="-10" dirty="0">
                <a:latin typeface="Corbel"/>
                <a:cs typeface="Corbel"/>
              </a:rPr>
              <a:t>заданий.</a:t>
            </a:r>
            <a:endParaRPr sz="1650">
              <a:latin typeface="Corbel"/>
              <a:cs typeface="Corbel"/>
            </a:endParaRPr>
          </a:p>
          <a:p>
            <a:pPr marL="116205" indent="-104139">
              <a:lnSpc>
                <a:spcPts val="1885"/>
              </a:lnSpc>
              <a:spcBef>
                <a:spcPts val="575"/>
              </a:spcBef>
              <a:buClr>
                <a:srgbClr val="A6B727"/>
              </a:buClr>
              <a:buSzPct val="78787"/>
              <a:buChar char="•"/>
              <a:tabLst>
                <a:tab pos="116839" algn="l"/>
              </a:tabLst>
            </a:pPr>
            <a:r>
              <a:rPr sz="1650" dirty="0">
                <a:latin typeface="Corbel"/>
                <a:cs typeface="Corbel"/>
              </a:rPr>
              <a:t>В</a:t>
            </a:r>
            <a:r>
              <a:rPr sz="1650" spc="-50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заданиях</a:t>
            </a:r>
            <a:r>
              <a:rPr sz="1650" spc="-40" dirty="0">
                <a:latin typeface="Corbel"/>
                <a:cs typeface="Corbel"/>
              </a:rPr>
              <a:t> </a:t>
            </a:r>
            <a:r>
              <a:rPr sz="1650" b="1" dirty="0">
                <a:latin typeface="Corbel"/>
                <a:cs typeface="Corbel"/>
              </a:rPr>
              <a:t>13.1</a:t>
            </a:r>
            <a:r>
              <a:rPr sz="1650" dirty="0">
                <a:latin typeface="Corbel"/>
                <a:cs typeface="Corbel"/>
              </a:rPr>
              <a:t>,</a:t>
            </a:r>
            <a:r>
              <a:rPr sz="1650" spc="-45" dirty="0">
                <a:latin typeface="Corbel"/>
                <a:cs typeface="Corbel"/>
              </a:rPr>
              <a:t> </a:t>
            </a:r>
            <a:r>
              <a:rPr sz="1650" b="1" dirty="0">
                <a:latin typeface="Corbel"/>
                <a:cs typeface="Corbel"/>
              </a:rPr>
              <a:t>13.2</a:t>
            </a:r>
            <a:r>
              <a:rPr sz="1650" b="1" spc="-35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и</a:t>
            </a:r>
            <a:r>
              <a:rPr sz="1650" spc="-30" dirty="0">
                <a:latin typeface="Corbel"/>
                <a:cs typeface="Corbel"/>
              </a:rPr>
              <a:t> </a:t>
            </a:r>
            <a:r>
              <a:rPr sz="1650" b="1" spc="-10" dirty="0">
                <a:latin typeface="Corbel"/>
                <a:cs typeface="Corbel"/>
              </a:rPr>
              <a:t>13.3</a:t>
            </a:r>
            <a:r>
              <a:rPr sz="1650" b="1" spc="-55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последовательно</a:t>
            </a:r>
            <a:r>
              <a:rPr sz="1650" spc="-65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использовано</a:t>
            </a:r>
            <a:endParaRPr sz="1650">
              <a:latin typeface="Corbel"/>
              <a:cs typeface="Corbel"/>
            </a:endParaRPr>
          </a:p>
          <a:p>
            <a:pPr marL="116205" marR="360045">
              <a:lnSpc>
                <a:spcPct val="90000"/>
              </a:lnSpc>
              <a:spcBef>
                <a:spcPts val="100"/>
              </a:spcBef>
            </a:pPr>
            <a:r>
              <a:rPr sz="1650" dirty="0">
                <a:latin typeface="Corbel"/>
                <a:cs typeface="Corbel"/>
              </a:rPr>
              <a:t>понятие</a:t>
            </a:r>
            <a:r>
              <a:rPr sz="1650" spc="-35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«пример»</a:t>
            </a:r>
            <a:r>
              <a:rPr sz="1650" spc="-40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без</a:t>
            </a:r>
            <a:r>
              <a:rPr sz="1650" spc="-10" dirty="0">
                <a:latin typeface="Corbel"/>
                <a:cs typeface="Corbel"/>
              </a:rPr>
              <a:t> разделения</a:t>
            </a:r>
            <a:r>
              <a:rPr sz="1650" spc="-15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на</a:t>
            </a:r>
            <a:r>
              <a:rPr sz="1650" spc="10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пример-</a:t>
            </a:r>
            <a:r>
              <a:rPr sz="1650" spc="-10" dirty="0">
                <a:latin typeface="Corbel"/>
                <a:cs typeface="Corbel"/>
              </a:rPr>
              <a:t>иллюстрацию</a:t>
            </a:r>
            <a:r>
              <a:rPr sz="1650" spc="-35" dirty="0">
                <a:latin typeface="Corbel"/>
                <a:cs typeface="Corbel"/>
              </a:rPr>
              <a:t> </a:t>
            </a:r>
            <a:r>
              <a:rPr sz="1650" spc="-50" dirty="0">
                <a:latin typeface="Corbel"/>
                <a:cs typeface="Corbel"/>
              </a:rPr>
              <a:t>и </a:t>
            </a:r>
            <a:r>
              <a:rPr sz="1650" dirty="0">
                <a:latin typeface="Corbel"/>
                <a:cs typeface="Corbel"/>
              </a:rPr>
              <a:t>пример-</a:t>
            </a:r>
            <a:r>
              <a:rPr sz="1650" spc="-10" dirty="0">
                <a:latin typeface="Corbel"/>
                <a:cs typeface="Corbel"/>
              </a:rPr>
              <a:t>аргумент.</a:t>
            </a:r>
            <a:r>
              <a:rPr sz="1650" spc="-70" dirty="0">
                <a:latin typeface="Corbel"/>
                <a:cs typeface="Corbel"/>
              </a:rPr>
              <a:t> </a:t>
            </a:r>
            <a:r>
              <a:rPr sz="1650" i="1" spc="-10" dirty="0">
                <a:latin typeface="Corbel"/>
                <a:cs typeface="Corbel"/>
              </a:rPr>
              <a:t>Теперь</a:t>
            </a:r>
            <a:r>
              <a:rPr sz="1650" i="1" spc="-40" dirty="0">
                <a:latin typeface="Corbel"/>
                <a:cs typeface="Corbel"/>
              </a:rPr>
              <a:t> </a:t>
            </a:r>
            <a:r>
              <a:rPr sz="1650" i="1" dirty="0">
                <a:latin typeface="Corbel"/>
                <a:cs typeface="Corbel"/>
              </a:rPr>
              <a:t>можно</a:t>
            </a:r>
            <a:r>
              <a:rPr sz="1650" i="1" spc="-40" dirty="0">
                <a:latin typeface="Corbel"/>
                <a:cs typeface="Corbel"/>
              </a:rPr>
              <a:t> </a:t>
            </a:r>
            <a:r>
              <a:rPr sz="1650" i="1" dirty="0">
                <a:latin typeface="Corbel"/>
                <a:cs typeface="Corbel"/>
              </a:rPr>
              <a:t>просто</a:t>
            </a:r>
            <a:r>
              <a:rPr sz="1650" i="1" spc="-35" dirty="0">
                <a:latin typeface="Corbel"/>
                <a:cs typeface="Corbel"/>
              </a:rPr>
              <a:t> </a:t>
            </a:r>
            <a:r>
              <a:rPr sz="1650" i="1" dirty="0">
                <a:latin typeface="Corbel"/>
                <a:cs typeface="Corbel"/>
              </a:rPr>
              <a:t>привести</a:t>
            </a:r>
            <a:r>
              <a:rPr sz="1650" i="1" spc="-45" dirty="0">
                <a:latin typeface="Corbel"/>
                <a:cs typeface="Corbel"/>
              </a:rPr>
              <a:t> </a:t>
            </a:r>
            <a:r>
              <a:rPr sz="1650" i="1" dirty="0">
                <a:latin typeface="Corbel"/>
                <a:cs typeface="Corbel"/>
              </a:rPr>
              <a:t>2</a:t>
            </a:r>
            <a:r>
              <a:rPr sz="1650" i="1" spc="-25" dirty="0">
                <a:latin typeface="Corbel"/>
                <a:cs typeface="Corbel"/>
              </a:rPr>
              <a:t> </a:t>
            </a:r>
            <a:r>
              <a:rPr sz="1650" i="1" spc="-10" dirty="0">
                <a:latin typeface="Corbel"/>
                <a:cs typeface="Corbel"/>
              </a:rPr>
              <a:t>любых примера.</a:t>
            </a:r>
            <a:endParaRPr sz="1650">
              <a:latin typeface="Corbel"/>
              <a:cs typeface="Corbel"/>
            </a:endParaRPr>
          </a:p>
          <a:p>
            <a:pPr marL="116205" indent="-104139">
              <a:lnSpc>
                <a:spcPts val="1880"/>
              </a:lnSpc>
              <a:spcBef>
                <a:spcPts val="600"/>
              </a:spcBef>
              <a:buClr>
                <a:srgbClr val="A6B727"/>
              </a:buClr>
              <a:buSzPct val="78787"/>
              <a:buChar char="•"/>
              <a:tabLst>
                <a:tab pos="116839" algn="l"/>
              </a:tabLst>
            </a:pPr>
            <a:r>
              <a:rPr sz="1650" dirty="0">
                <a:latin typeface="Corbel"/>
                <a:cs typeface="Corbel"/>
              </a:rPr>
              <a:t>Сняли</a:t>
            </a:r>
            <a:r>
              <a:rPr sz="1650" spc="-35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ограничение</a:t>
            </a:r>
            <a:r>
              <a:rPr sz="1650" spc="-30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на</a:t>
            </a:r>
            <a:r>
              <a:rPr sz="1650" spc="15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способы</a:t>
            </a:r>
            <a:r>
              <a:rPr sz="1650" spc="-40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обращения</a:t>
            </a:r>
            <a:r>
              <a:rPr sz="1650" spc="-35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к</a:t>
            </a:r>
            <a:r>
              <a:rPr sz="1650" spc="15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прочитанному</a:t>
            </a:r>
            <a:endParaRPr sz="1650">
              <a:latin typeface="Corbel"/>
              <a:cs typeface="Corbel"/>
            </a:endParaRPr>
          </a:p>
          <a:p>
            <a:pPr marL="116205" marR="79375">
              <a:lnSpc>
                <a:spcPts val="1789"/>
              </a:lnSpc>
              <a:spcBef>
                <a:spcPts val="120"/>
              </a:spcBef>
            </a:pPr>
            <a:r>
              <a:rPr sz="1650" spc="-20" dirty="0">
                <a:latin typeface="Corbel"/>
                <a:cs typeface="Corbel"/>
              </a:rPr>
              <a:t>тексту.</a:t>
            </a:r>
            <a:r>
              <a:rPr sz="1650" spc="-40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Экзаменуемый</a:t>
            </a:r>
            <a:r>
              <a:rPr sz="1650" spc="-45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может</a:t>
            </a:r>
            <a:r>
              <a:rPr sz="1650" spc="-40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использовать</a:t>
            </a:r>
            <a:r>
              <a:rPr sz="1650" spc="-40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не</a:t>
            </a:r>
            <a:r>
              <a:rPr sz="1650" spc="-15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только</a:t>
            </a:r>
            <a:r>
              <a:rPr sz="1650" spc="-45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цитаты</a:t>
            </a:r>
            <a:r>
              <a:rPr sz="1650" spc="-35" dirty="0">
                <a:latin typeface="Corbel"/>
                <a:cs typeface="Corbel"/>
              </a:rPr>
              <a:t> </a:t>
            </a:r>
            <a:r>
              <a:rPr sz="1650" spc="-25" dirty="0">
                <a:latin typeface="Corbel"/>
                <a:cs typeface="Corbel"/>
              </a:rPr>
              <a:t>или </a:t>
            </a:r>
            <a:r>
              <a:rPr sz="1650" dirty="0">
                <a:latin typeface="Corbel"/>
                <a:cs typeface="Corbel"/>
              </a:rPr>
              <a:t>ссылки</a:t>
            </a:r>
            <a:r>
              <a:rPr sz="1650" spc="-55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на</a:t>
            </a:r>
            <a:r>
              <a:rPr sz="1650" spc="5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номера</a:t>
            </a:r>
            <a:r>
              <a:rPr sz="1650" spc="-30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предложений,</a:t>
            </a:r>
            <a:r>
              <a:rPr sz="1650" spc="-30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но</a:t>
            </a:r>
            <a:r>
              <a:rPr sz="1650" spc="-20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и,</a:t>
            </a:r>
            <a:r>
              <a:rPr sz="1650" spc="-20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например,</a:t>
            </a:r>
            <a:r>
              <a:rPr sz="1650" spc="-25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сжатый</a:t>
            </a:r>
            <a:endParaRPr sz="1650">
              <a:latin typeface="Corbel"/>
              <a:cs typeface="Corbel"/>
            </a:endParaRPr>
          </a:p>
          <a:p>
            <a:pPr marL="116205">
              <a:lnSpc>
                <a:spcPts val="1745"/>
              </a:lnSpc>
            </a:pPr>
            <a:r>
              <a:rPr sz="1650" spc="-10" dirty="0">
                <a:latin typeface="Corbel"/>
                <a:cs typeface="Corbel"/>
              </a:rPr>
              <a:t>выборочный</a:t>
            </a:r>
            <a:r>
              <a:rPr sz="1650" spc="-30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пересказ</a:t>
            </a:r>
            <a:r>
              <a:rPr sz="1650" spc="10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прочитанного.</a:t>
            </a:r>
            <a:endParaRPr sz="1650">
              <a:latin typeface="Corbel"/>
              <a:cs typeface="Corbel"/>
            </a:endParaRPr>
          </a:p>
          <a:p>
            <a:pPr marL="116205" marR="701040" indent="-104139">
              <a:lnSpc>
                <a:spcPts val="1789"/>
              </a:lnSpc>
              <a:spcBef>
                <a:spcPts val="820"/>
              </a:spcBef>
              <a:buClr>
                <a:srgbClr val="A6B727"/>
              </a:buClr>
              <a:buSzPct val="78787"/>
              <a:buChar char="•"/>
              <a:tabLst>
                <a:tab pos="116839" algn="l"/>
              </a:tabLst>
            </a:pPr>
            <a:r>
              <a:rPr sz="1650" dirty="0">
                <a:latin typeface="Corbel"/>
                <a:cs typeface="Corbel"/>
              </a:rPr>
              <a:t>В</a:t>
            </a:r>
            <a:r>
              <a:rPr sz="1650" spc="-30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задании</a:t>
            </a:r>
            <a:r>
              <a:rPr sz="1650" spc="-25" dirty="0">
                <a:latin typeface="Corbel"/>
                <a:cs typeface="Corbel"/>
              </a:rPr>
              <a:t> </a:t>
            </a:r>
            <a:r>
              <a:rPr sz="1650" b="1" dirty="0">
                <a:latin typeface="Corbel"/>
                <a:cs typeface="Corbel"/>
              </a:rPr>
              <a:t>13.1</a:t>
            </a:r>
            <a:r>
              <a:rPr sz="1650" b="1" spc="-15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цитату</a:t>
            </a:r>
            <a:r>
              <a:rPr sz="1650" spc="-45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на</a:t>
            </a:r>
            <a:r>
              <a:rPr sz="1650" spc="5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лингвистическую</a:t>
            </a:r>
            <a:r>
              <a:rPr sz="1650" spc="-45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тему</a:t>
            </a:r>
            <a:r>
              <a:rPr sz="1650" spc="-15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заменили вопросом.</a:t>
            </a:r>
            <a:endParaRPr sz="1650">
              <a:latin typeface="Corbel"/>
              <a:cs typeface="Corbel"/>
            </a:endParaRPr>
          </a:p>
          <a:p>
            <a:pPr marL="116205" marR="234315" indent="-104139">
              <a:lnSpc>
                <a:spcPts val="1789"/>
              </a:lnSpc>
              <a:spcBef>
                <a:spcPts val="785"/>
              </a:spcBef>
              <a:buClr>
                <a:srgbClr val="A6B727"/>
              </a:buClr>
              <a:buSzPct val="78787"/>
              <a:buChar char="•"/>
              <a:tabLst>
                <a:tab pos="116839" algn="l"/>
              </a:tabLst>
            </a:pPr>
            <a:r>
              <a:rPr sz="1650" dirty="0">
                <a:latin typeface="Corbel"/>
                <a:cs typeface="Corbel"/>
              </a:rPr>
              <a:t>В</a:t>
            </a:r>
            <a:r>
              <a:rPr sz="1650" spc="-20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соответствии</a:t>
            </a:r>
            <a:r>
              <a:rPr sz="1650" spc="-35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с</a:t>
            </a:r>
            <a:r>
              <a:rPr sz="1650" spc="10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критериями</a:t>
            </a:r>
            <a:r>
              <a:rPr sz="1650" spc="-30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оценивания</a:t>
            </a:r>
            <a:r>
              <a:rPr sz="1650" spc="-35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в</a:t>
            </a:r>
            <a:r>
              <a:rPr sz="1650" spc="20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формулировку </a:t>
            </a:r>
            <a:r>
              <a:rPr sz="1650" dirty="0">
                <a:latin typeface="Corbel"/>
                <a:cs typeface="Corbel"/>
              </a:rPr>
              <a:t>задания</a:t>
            </a:r>
            <a:r>
              <a:rPr sz="1650" spc="-25" dirty="0">
                <a:latin typeface="Corbel"/>
                <a:cs typeface="Corbel"/>
              </a:rPr>
              <a:t> </a:t>
            </a:r>
            <a:r>
              <a:rPr sz="1650" b="1" spc="-10" dirty="0">
                <a:latin typeface="Corbel"/>
                <a:cs typeface="Corbel"/>
              </a:rPr>
              <a:t>13.3</a:t>
            </a:r>
            <a:r>
              <a:rPr sz="1650" b="1" spc="-35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включили</a:t>
            </a:r>
            <a:r>
              <a:rPr sz="1650" spc="-50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возможность</a:t>
            </a:r>
            <a:r>
              <a:rPr sz="1650" spc="-45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приводить</a:t>
            </a:r>
            <a:r>
              <a:rPr sz="1650" spc="-45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экзаменуемым</a:t>
            </a:r>
            <a:endParaRPr sz="1650">
              <a:latin typeface="Corbel"/>
              <a:cs typeface="Corbel"/>
            </a:endParaRPr>
          </a:p>
          <a:p>
            <a:pPr marL="116205">
              <a:lnSpc>
                <a:spcPts val="1650"/>
              </a:lnSpc>
            </a:pPr>
            <a:r>
              <a:rPr sz="1650" dirty="0">
                <a:latin typeface="Corbel"/>
                <a:cs typeface="Corbel"/>
              </a:rPr>
              <a:t>примеры</a:t>
            </a:r>
            <a:r>
              <a:rPr sz="1650" spc="-50" dirty="0">
                <a:latin typeface="Corbel"/>
                <a:cs typeface="Corbel"/>
              </a:rPr>
              <a:t> </a:t>
            </a:r>
            <a:r>
              <a:rPr sz="1650" spc="-20" dirty="0">
                <a:latin typeface="Corbel"/>
                <a:cs typeface="Corbel"/>
              </a:rPr>
              <a:t>только</a:t>
            </a:r>
            <a:r>
              <a:rPr sz="1650" spc="-55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из</a:t>
            </a:r>
            <a:r>
              <a:rPr sz="1650" spc="-15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прочитанного</a:t>
            </a:r>
            <a:r>
              <a:rPr sz="1650" spc="-60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текста.</a:t>
            </a:r>
            <a:r>
              <a:rPr sz="1650" spc="-45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Но</a:t>
            </a:r>
            <a:r>
              <a:rPr sz="1650" spc="-25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ввели</a:t>
            </a:r>
            <a:r>
              <a:rPr sz="1650" spc="-45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ограничение</a:t>
            </a:r>
            <a:endParaRPr sz="1650">
              <a:latin typeface="Corbel"/>
              <a:cs typeface="Corbel"/>
            </a:endParaRPr>
          </a:p>
          <a:p>
            <a:pPr marL="116205" marR="513715">
              <a:lnSpc>
                <a:spcPct val="90100"/>
              </a:lnSpc>
              <a:spcBef>
                <a:spcPts val="100"/>
              </a:spcBef>
            </a:pPr>
            <a:r>
              <a:rPr sz="1650" spc="-10" dirty="0">
                <a:latin typeface="Corbel"/>
                <a:cs typeface="Corbel"/>
              </a:rPr>
              <a:t>использования</a:t>
            </a:r>
            <a:r>
              <a:rPr sz="1650" spc="-30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примеров</a:t>
            </a:r>
            <a:r>
              <a:rPr sz="1650" spc="-20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из</a:t>
            </a:r>
            <a:r>
              <a:rPr sz="1650" spc="10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жизненного</a:t>
            </a:r>
            <a:r>
              <a:rPr sz="1650" spc="-35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опыта,</a:t>
            </a:r>
            <a:r>
              <a:rPr sz="1650" spc="-10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теперь</a:t>
            </a:r>
            <a:r>
              <a:rPr sz="1650" spc="25" dirty="0">
                <a:latin typeface="Corbel"/>
                <a:cs typeface="Corbel"/>
              </a:rPr>
              <a:t> </a:t>
            </a:r>
            <a:r>
              <a:rPr sz="1650" b="1" spc="-25" dirty="0">
                <a:latin typeface="Corbel"/>
                <a:cs typeface="Corbel"/>
              </a:rPr>
              <a:t>не </a:t>
            </a:r>
            <a:r>
              <a:rPr sz="1650" spc="-20" dirty="0">
                <a:latin typeface="Corbel"/>
                <a:cs typeface="Corbel"/>
              </a:rPr>
              <a:t>допускается</a:t>
            </a:r>
            <a:r>
              <a:rPr sz="1650" spc="-50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обращение</a:t>
            </a:r>
            <a:r>
              <a:rPr sz="1650" spc="-30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к</a:t>
            </a:r>
            <a:r>
              <a:rPr sz="1650" spc="-10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таким</a:t>
            </a:r>
            <a:r>
              <a:rPr sz="1650" spc="-15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жанрам,</a:t>
            </a:r>
            <a:r>
              <a:rPr sz="1650" spc="-25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как</a:t>
            </a:r>
            <a:r>
              <a:rPr sz="1650" spc="-10" dirty="0">
                <a:latin typeface="Corbel"/>
                <a:cs typeface="Corbel"/>
              </a:rPr>
              <a:t> комикс,</a:t>
            </a:r>
            <a:r>
              <a:rPr sz="1650" spc="-40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аниме, </a:t>
            </a:r>
            <a:r>
              <a:rPr sz="1650" dirty="0">
                <a:latin typeface="Corbel"/>
                <a:cs typeface="Corbel"/>
              </a:rPr>
              <a:t>манга,</a:t>
            </a:r>
            <a:r>
              <a:rPr sz="1650" spc="-10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фанфик,</a:t>
            </a:r>
            <a:r>
              <a:rPr sz="1650" spc="-25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графический</a:t>
            </a:r>
            <a:r>
              <a:rPr sz="1650" spc="-50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роман,</a:t>
            </a:r>
            <a:r>
              <a:rPr sz="1650" spc="-30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компьютерная</a:t>
            </a:r>
            <a:r>
              <a:rPr sz="1650" spc="-35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игра.</a:t>
            </a:r>
            <a:endParaRPr sz="1650">
              <a:latin typeface="Corbel"/>
              <a:cs typeface="Corbel"/>
            </a:endParaRPr>
          </a:p>
          <a:p>
            <a:pPr marL="116205" indent="-104139">
              <a:lnSpc>
                <a:spcPts val="1880"/>
              </a:lnSpc>
              <a:spcBef>
                <a:spcPts val="600"/>
              </a:spcBef>
              <a:buClr>
                <a:srgbClr val="A6B727"/>
              </a:buClr>
              <a:buSzPct val="78787"/>
              <a:buChar char="•"/>
              <a:tabLst>
                <a:tab pos="116839" algn="l"/>
              </a:tabLst>
            </a:pPr>
            <a:r>
              <a:rPr sz="1650" dirty="0">
                <a:latin typeface="Corbel"/>
                <a:cs typeface="Corbel"/>
              </a:rPr>
              <a:t>Критерий</a:t>
            </a:r>
            <a:r>
              <a:rPr sz="1650" spc="-75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«Смысловая</a:t>
            </a:r>
            <a:r>
              <a:rPr sz="1650" spc="-60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цельность,</a:t>
            </a:r>
            <a:r>
              <a:rPr sz="1650" spc="-55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речевая</a:t>
            </a:r>
            <a:r>
              <a:rPr sz="1650" spc="-45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связность</a:t>
            </a:r>
            <a:r>
              <a:rPr sz="1650" spc="-55" dirty="0">
                <a:latin typeface="Corbel"/>
                <a:cs typeface="Corbel"/>
              </a:rPr>
              <a:t> </a:t>
            </a:r>
            <a:r>
              <a:rPr sz="1650" spc="-50" dirty="0">
                <a:latin typeface="Corbel"/>
                <a:cs typeface="Corbel"/>
              </a:rPr>
              <a:t>и</a:t>
            </a:r>
            <a:endParaRPr sz="1650">
              <a:latin typeface="Corbel"/>
              <a:cs typeface="Corbel"/>
            </a:endParaRPr>
          </a:p>
          <a:p>
            <a:pPr marL="116205" marR="57150">
              <a:lnSpc>
                <a:spcPts val="1789"/>
              </a:lnSpc>
              <a:spcBef>
                <a:spcPts val="114"/>
              </a:spcBef>
            </a:pPr>
            <a:r>
              <a:rPr sz="1650" spc="-10" dirty="0">
                <a:latin typeface="Corbel"/>
                <a:cs typeface="Corbel"/>
              </a:rPr>
              <a:t>последовательность</a:t>
            </a:r>
            <a:r>
              <a:rPr sz="1650" spc="-25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изложения»</a:t>
            </a:r>
            <a:r>
              <a:rPr sz="1650" spc="-20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во</a:t>
            </a:r>
            <a:r>
              <a:rPr sz="1650" spc="10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всех</a:t>
            </a:r>
            <a:r>
              <a:rPr sz="1650" spc="-5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форматах</a:t>
            </a:r>
            <a:r>
              <a:rPr sz="1650" spc="-35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развёрнутого </a:t>
            </a:r>
            <a:r>
              <a:rPr sz="1650" dirty="0">
                <a:latin typeface="Corbel"/>
                <a:cs typeface="Corbel"/>
              </a:rPr>
              <a:t>ответа</a:t>
            </a:r>
            <a:r>
              <a:rPr sz="1650" spc="-60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переименован</a:t>
            </a:r>
            <a:r>
              <a:rPr sz="1650" spc="-60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в</a:t>
            </a:r>
            <a:r>
              <a:rPr sz="1650" spc="-10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«Логичность</a:t>
            </a:r>
            <a:r>
              <a:rPr sz="1650" spc="-55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речи»;</a:t>
            </a:r>
            <a:r>
              <a:rPr sz="1650" spc="-35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скорректировано</a:t>
            </a:r>
            <a:endParaRPr sz="1650">
              <a:latin typeface="Corbel"/>
              <a:cs typeface="Corbel"/>
            </a:endParaRPr>
          </a:p>
          <a:p>
            <a:pPr marL="116205">
              <a:lnSpc>
                <a:spcPts val="1650"/>
              </a:lnSpc>
            </a:pPr>
            <a:r>
              <a:rPr sz="1650" dirty="0">
                <a:latin typeface="Corbel"/>
                <a:cs typeface="Corbel"/>
              </a:rPr>
              <a:t>понятийное</a:t>
            </a:r>
            <a:r>
              <a:rPr sz="1650" spc="-45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наполнение</a:t>
            </a:r>
            <a:r>
              <a:rPr sz="1650" spc="-35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критерия</a:t>
            </a:r>
            <a:r>
              <a:rPr sz="1650" spc="-40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«Композиционная</a:t>
            </a:r>
            <a:endParaRPr sz="1650">
              <a:latin typeface="Corbel"/>
              <a:cs typeface="Corbel"/>
            </a:endParaRPr>
          </a:p>
          <a:p>
            <a:pPr marL="116205">
              <a:lnSpc>
                <a:spcPts val="1885"/>
              </a:lnSpc>
            </a:pPr>
            <a:r>
              <a:rPr sz="1650" spc="-10" dirty="0">
                <a:latin typeface="Corbel"/>
                <a:cs typeface="Corbel"/>
              </a:rPr>
              <a:t>стройность».</a:t>
            </a:r>
            <a:endParaRPr sz="1650">
              <a:latin typeface="Corbel"/>
              <a:cs typeface="Corbel"/>
            </a:endParaRPr>
          </a:p>
          <a:p>
            <a:pPr marL="116205" indent="-104139">
              <a:lnSpc>
                <a:spcPts val="1880"/>
              </a:lnSpc>
              <a:spcBef>
                <a:spcPts val="600"/>
              </a:spcBef>
              <a:buClr>
                <a:srgbClr val="A6B727"/>
              </a:buClr>
              <a:buSzPct val="78787"/>
              <a:buChar char="•"/>
              <a:tabLst>
                <a:tab pos="116839" algn="l"/>
              </a:tabLst>
            </a:pPr>
            <a:r>
              <a:rPr sz="1650" spc="-20" dirty="0">
                <a:latin typeface="Corbel"/>
                <a:cs typeface="Corbel"/>
              </a:rPr>
              <a:t>Увеличили</a:t>
            </a:r>
            <a:r>
              <a:rPr sz="1650" spc="-45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с</a:t>
            </a:r>
            <a:r>
              <a:rPr sz="1650" spc="-15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2</a:t>
            </a:r>
            <a:r>
              <a:rPr sz="1650" spc="-10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до</a:t>
            </a:r>
            <a:r>
              <a:rPr sz="1650" spc="5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3</a:t>
            </a:r>
            <a:r>
              <a:rPr sz="1650" spc="-15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максимальное</a:t>
            </a:r>
            <a:r>
              <a:rPr sz="1650" spc="-35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количество</a:t>
            </a:r>
            <a:r>
              <a:rPr sz="1650" spc="-45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баллов</a:t>
            </a:r>
            <a:r>
              <a:rPr sz="1650" spc="-30" dirty="0">
                <a:latin typeface="Corbel"/>
                <a:cs typeface="Corbel"/>
              </a:rPr>
              <a:t> </a:t>
            </a:r>
            <a:r>
              <a:rPr sz="1650" spc="-25" dirty="0">
                <a:latin typeface="Corbel"/>
                <a:cs typeface="Corbel"/>
              </a:rPr>
              <a:t>по</a:t>
            </a:r>
            <a:endParaRPr sz="1650">
              <a:latin typeface="Corbel"/>
              <a:cs typeface="Corbel"/>
            </a:endParaRPr>
          </a:p>
          <a:p>
            <a:pPr marL="116205">
              <a:lnSpc>
                <a:spcPts val="1785"/>
              </a:lnSpc>
            </a:pPr>
            <a:r>
              <a:rPr sz="1650" dirty="0">
                <a:latin typeface="Corbel"/>
                <a:cs typeface="Corbel"/>
              </a:rPr>
              <a:t>критериям</a:t>
            </a:r>
            <a:r>
              <a:rPr sz="1650" spc="-60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ГК1</a:t>
            </a:r>
            <a:r>
              <a:rPr sz="1650" spc="-25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«Соблюдение</a:t>
            </a:r>
            <a:r>
              <a:rPr sz="1650" spc="-55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орфографических</a:t>
            </a:r>
            <a:r>
              <a:rPr sz="1650" spc="-60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норм»,</a:t>
            </a:r>
            <a:r>
              <a:rPr sz="1650" spc="-55" dirty="0">
                <a:latin typeface="Corbel"/>
                <a:cs typeface="Corbel"/>
              </a:rPr>
              <a:t> </a:t>
            </a:r>
            <a:r>
              <a:rPr sz="1650" spc="-25" dirty="0">
                <a:latin typeface="Corbel"/>
                <a:cs typeface="Corbel"/>
              </a:rPr>
              <a:t>ГК2</a:t>
            </a:r>
            <a:endParaRPr sz="1650">
              <a:latin typeface="Corbel"/>
              <a:cs typeface="Corbel"/>
            </a:endParaRPr>
          </a:p>
          <a:p>
            <a:pPr marL="116205" marR="577850">
              <a:lnSpc>
                <a:spcPts val="1780"/>
              </a:lnSpc>
              <a:spcBef>
                <a:spcPts val="130"/>
              </a:spcBef>
            </a:pPr>
            <a:r>
              <a:rPr sz="1650" spc="-10" dirty="0">
                <a:latin typeface="Corbel"/>
                <a:cs typeface="Corbel"/>
              </a:rPr>
              <a:t>«Соблюдение</a:t>
            </a:r>
            <a:r>
              <a:rPr sz="1650" spc="-40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пунктуационных</a:t>
            </a:r>
            <a:r>
              <a:rPr sz="1650" spc="-50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норм»,</a:t>
            </a:r>
            <a:r>
              <a:rPr sz="1650" spc="-20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ГК3 </a:t>
            </a:r>
            <a:r>
              <a:rPr sz="1650" spc="-10" dirty="0">
                <a:latin typeface="Corbel"/>
                <a:cs typeface="Corbel"/>
              </a:rPr>
              <a:t>«Соблюдение грамматических</a:t>
            </a:r>
            <a:r>
              <a:rPr sz="1650" spc="-40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норм»</a:t>
            </a:r>
            <a:r>
              <a:rPr sz="1650" spc="-25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и</a:t>
            </a:r>
            <a:r>
              <a:rPr sz="1650" spc="-10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ГК4 </a:t>
            </a:r>
            <a:r>
              <a:rPr sz="1650" spc="-10" dirty="0">
                <a:latin typeface="Corbel"/>
                <a:cs typeface="Corbel"/>
              </a:rPr>
              <a:t>«Соблюдение</a:t>
            </a:r>
            <a:r>
              <a:rPr sz="1650" spc="-30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речевых</a:t>
            </a:r>
            <a:r>
              <a:rPr sz="1650" spc="-25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норм».</a:t>
            </a:r>
            <a:endParaRPr sz="1650">
              <a:latin typeface="Corbel"/>
              <a:cs typeface="Corbel"/>
            </a:endParaRPr>
          </a:p>
          <a:p>
            <a:pPr marL="116205" indent="-104139">
              <a:lnSpc>
                <a:spcPts val="1880"/>
              </a:lnSpc>
              <a:spcBef>
                <a:spcPts val="585"/>
              </a:spcBef>
              <a:buClr>
                <a:srgbClr val="A6B727"/>
              </a:buClr>
              <a:buSzPct val="78787"/>
              <a:buChar char="•"/>
              <a:tabLst>
                <a:tab pos="116839" algn="l"/>
              </a:tabLst>
            </a:pPr>
            <a:r>
              <a:rPr sz="1650" spc="-10" dirty="0">
                <a:latin typeface="Corbel"/>
                <a:cs typeface="Corbel"/>
              </a:rPr>
              <a:t>Уменьшили</a:t>
            </a:r>
            <a:r>
              <a:rPr sz="1650" spc="-55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с</a:t>
            </a:r>
            <a:r>
              <a:rPr sz="1650" spc="-5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10</a:t>
            </a:r>
            <a:r>
              <a:rPr sz="1650" spc="-20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до</a:t>
            </a:r>
            <a:r>
              <a:rPr sz="1650" spc="-5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8</a:t>
            </a:r>
            <a:r>
              <a:rPr sz="1650" spc="-10" dirty="0">
                <a:latin typeface="Corbel"/>
                <a:cs typeface="Corbel"/>
              </a:rPr>
              <a:t> количество</a:t>
            </a:r>
            <a:r>
              <a:rPr sz="1650" spc="-50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баллов</a:t>
            </a:r>
            <a:r>
              <a:rPr sz="1650" spc="-50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расхождения</a:t>
            </a:r>
            <a:r>
              <a:rPr sz="1650" spc="-40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оценок</a:t>
            </a:r>
            <a:endParaRPr sz="1650">
              <a:latin typeface="Corbel"/>
              <a:cs typeface="Corbel"/>
            </a:endParaRPr>
          </a:p>
          <a:p>
            <a:pPr marL="116205">
              <a:lnSpc>
                <a:spcPts val="1880"/>
              </a:lnSpc>
            </a:pPr>
            <a:r>
              <a:rPr sz="1650" dirty="0">
                <a:latin typeface="Corbel"/>
                <a:cs typeface="Corbel"/>
              </a:rPr>
              <a:t>между</a:t>
            </a:r>
            <a:r>
              <a:rPr sz="1650" spc="-55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двумя</a:t>
            </a:r>
            <a:r>
              <a:rPr sz="1650" spc="-30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экспертами</a:t>
            </a:r>
            <a:r>
              <a:rPr sz="1650" spc="-60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для</a:t>
            </a:r>
            <a:r>
              <a:rPr sz="1650" spc="-35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выхода</a:t>
            </a:r>
            <a:r>
              <a:rPr sz="1650" spc="-55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работы</a:t>
            </a:r>
            <a:r>
              <a:rPr sz="1650" spc="-50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на</a:t>
            </a:r>
            <a:r>
              <a:rPr sz="1650" spc="-30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третью</a:t>
            </a:r>
            <a:r>
              <a:rPr sz="1650" spc="-35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проверку.</a:t>
            </a:r>
            <a:endParaRPr sz="1650">
              <a:latin typeface="Corbel"/>
              <a:cs typeface="Corbel"/>
            </a:endParaRPr>
          </a:p>
          <a:p>
            <a:pPr marL="116205" indent="-104139">
              <a:lnSpc>
                <a:spcPts val="1885"/>
              </a:lnSpc>
              <a:spcBef>
                <a:spcPts val="600"/>
              </a:spcBef>
              <a:buClr>
                <a:srgbClr val="A6B727"/>
              </a:buClr>
              <a:buSzPct val="78787"/>
              <a:buChar char="•"/>
              <a:tabLst>
                <a:tab pos="116839" algn="l"/>
              </a:tabLst>
            </a:pPr>
            <a:r>
              <a:rPr sz="1650" spc="-20" dirty="0">
                <a:latin typeface="Corbel"/>
                <a:cs typeface="Corbel"/>
              </a:rPr>
              <a:t>Теперь</a:t>
            </a:r>
            <a:r>
              <a:rPr sz="1650" spc="-55" dirty="0">
                <a:latin typeface="Corbel"/>
                <a:cs typeface="Corbel"/>
              </a:rPr>
              <a:t> </a:t>
            </a:r>
            <a:r>
              <a:rPr sz="1650" b="1" dirty="0">
                <a:latin typeface="Corbel"/>
                <a:cs typeface="Corbel"/>
              </a:rPr>
              <a:t>максимальный</a:t>
            </a:r>
            <a:r>
              <a:rPr sz="1650" b="1" spc="-30" dirty="0">
                <a:latin typeface="Corbel"/>
                <a:cs typeface="Corbel"/>
              </a:rPr>
              <a:t> </a:t>
            </a:r>
            <a:r>
              <a:rPr sz="1650" b="1" dirty="0">
                <a:latin typeface="Corbel"/>
                <a:cs typeface="Corbel"/>
              </a:rPr>
              <a:t>первичный</a:t>
            </a:r>
            <a:r>
              <a:rPr sz="1650" b="1" spc="-15" dirty="0">
                <a:latin typeface="Corbel"/>
                <a:cs typeface="Corbel"/>
              </a:rPr>
              <a:t> </a:t>
            </a:r>
            <a:r>
              <a:rPr sz="1650" b="1" dirty="0">
                <a:latin typeface="Corbel"/>
                <a:cs typeface="Corbel"/>
              </a:rPr>
              <a:t>балл</a:t>
            </a:r>
            <a:r>
              <a:rPr sz="1650" b="1" spc="-55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за</a:t>
            </a:r>
            <a:r>
              <a:rPr sz="1650" spc="-5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выполнение</a:t>
            </a:r>
            <a:endParaRPr sz="1650">
              <a:latin typeface="Corbel"/>
              <a:cs typeface="Corbel"/>
            </a:endParaRPr>
          </a:p>
          <a:p>
            <a:pPr marL="116205">
              <a:lnSpc>
                <a:spcPts val="1785"/>
              </a:lnSpc>
            </a:pPr>
            <a:r>
              <a:rPr sz="1650" spc="-10" dirty="0">
                <a:latin typeface="Corbel"/>
                <a:cs typeface="Corbel"/>
              </a:rPr>
              <a:t>экзаменационной</a:t>
            </a:r>
            <a:r>
              <a:rPr sz="1650" spc="-50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работы</a:t>
            </a:r>
            <a:r>
              <a:rPr sz="1650" spc="-25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по</a:t>
            </a:r>
            <a:r>
              <a:rPr sz="1650" spc="-25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русскому</a:t>
            </a:r>
            <a:r>
              <a:rPr sz="1650" spc="-50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языку —</a:t>
            </a:r>
            <a:r>
              <a:rPr sz="1650" spc="-10" dirty="0">
                <a:latin typeface="Corbel"/>
                <a:cs typeface="Corbel"/>
              </a:rPr>
              <a:t> </a:t>
            </a:r>
            <a:r>
              <a:rPr sz="1650" b="1" dirty="0">
                <a:latin typeface="Corbel"/>
                <a:cs typeface="Corbel"/>
              </a:rPr>
              <a:t>37</a:t>
            </a:r>
            <a:r>
              <a:rPr sz="1650" b="1" spc="-15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(вместо</a:t>
            </a:r>
            <a:r>
              <a:rPr sz="1650" spc="-35" dirty="0">
                <a:latin typeface="Corbel"/>
                <a:cs typeface="Corbel"/>
              </a:rPr>
              <a:t> </a:t>
            </a:r>
            <a:r>
              <a:rPr sz="1650" dirty="0">
                <a:latin typeface="Corbel"/>
                <a:cs typeface="Corbel"/>
              </a:rPr>
              <a:t>33</a:t>
            </a:r>
            <a:r>
              <a:rPr sz="1650" spc="-10" dirty="0">
                <a:latin typeface="Corbel"/>
                <a:cs typeface="Corbel"/>
              </a:rPr>
              <a:t> </a:t>
            </a:r>
            <a:r>
              <a:rPr sz="1650" spc="-50" dirty="0">
                <a:latin typeface="Corbel"/>
                <a:cs typeface="Corbel"/>
              </a:rPr>
              <a:t>в</a:t>
            </a:r>
            <a:endParaRPr sz="1650">
              <a:latin typeface="Corbel"/>
              <a:cs typeface="Corbel"/>
            </a:endParaRPr>
          </a:p>
          <a:p>
            <a:pPr marL="116205">
              <a:lnSpc>
                <a:spcPts val="1880"/>
              </a:lnSpc>
            </a:pPr>
            <a:r>
              <a:rPr sz="1650" dirty="0">
                <a:latin typeface="Corbel"/>
                <a:cs typeface="Corbel"/>
              </a:rPr>
              <a:t>прошлом</a:t>
            </a:r>
            <a:r>
              <a:rPr sz="1650" spc="-60" dirty="0">
                <a:latin typeface="Corbel"/>
                <a:cs typeface="Corbel"/>
              </a:rPr>
              <a:t> </a:t>
            </a:r>
            <a:r>
              <a:rPr sz="1650" spc="-10" dirty="0">
                <a:latin typeface="Corbel"/>
                <a:cs typeface="Corbel"/>
              </a:rPr>
              <a:t>году).</a:t>
            </a:r>
            <a:endParaRPr sz="165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9163" y="1084021"/>
            <a:ext cx="2963545" cy="699136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 marR="5080">
              <a:lnSpc>
                <a:spcPct val="88200"/>
              </a:lnSpc>
              <a:spcBef>
                <a:spcPts val="325"/>
              </a:spcBef>
            </a:pPr>
            <a:r>
              <a:rPr sz="1600" dirty="0">
                <a:latin typeface="Verdana"/>
                <a:cs typeface="Verdana"/>
              </a:rPr>
              <a:t>Структура</a:t>
            </a:r>
            <a:r>
              <a:rPr sz="1600" spc="-4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ОГЭ</a:t>
            </a:r>
            <a:r>
              <a:rPr sz="1600" spc="-5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по</a:t>
            </a:r>
            <a:r>
              <a:rPr sz="1600" spc="-5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русскому </a:t>
            </a:r>
            <a:r>
              <a:rPr sz="1600" dirty="0">
                <a:latin typeface="Verdana"/>
                <a:cs typeface="Verdana"/>
              </a:rPr>
              <a:t>языку</a:t>
            </a:r>
            <a:r>
              <a:rPr sz="1600" spc="-6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не</a:t>
            </a:r>
            <a:r>
              <a:rPr sz="1600" spc="-4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изменилась</a:t>
            </a:r>
            <a:r>
              <a:rPr sz="1600" spc="-60" dirty="0">
                <a:latin typeface="Verdana"/>
                <a:cs typeface="Verdana"/>
              </a:rPr>
              <a:t> </a:t>
            </a:r>
            <a:r>
              <a:rPr sz="1600" spc="-25" dirty="0">
                <a:latin typeface="Verdana"/>
                <a:cs typeface="Verdana"/>
              </a:rPr>
              <a:t>по </a:t>
            </a:r>
            <a:r>
              <a:rPr sz="1600" dirty="0">
                <a:latin typeface="Verdana"/>
                <a:cs typeface="Verdana"/>
              </a:rPr>
              <a:t>сравнению</a:t>
            </a:r>
            <a:r>
              <a:rPr sz="1600" spc="-5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с</a:t>
            </a:r>
            <a:r>
              <a:rPr sz="1600" spc="-6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2024</a:t>
            </a:r>
            <a:r>
              <a:rPr sz="1600" spc="-9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годом.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9378" y="232664"/>
            <a:ext cx="5024120" cy="802783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686560" marR="5080" indent="-1674495">
              <a:lnSpc>
                <a:spcPts val="2920"/>
              </a:lnSpc>
              <a:spcBef>
                <a:spcPts val="459"/>
              </a:spcBef>
            </a:pPr>
            <a:r>
              <a:rPr spc="-10" dirty="0"/>
              <a:t>Структура</a:t>
            </a:r>
            <a:r>
              <a:rPr spc="-114" dirty="0"/>
              <a:t> </a:t>
            </a:r>
            <a:r>
              <a:rPr dirty="0"/>
              <a:t>ОГЭ</a:t>
            </a:r>
            <a:r>
              <a:rPr spc="-35" dirty="0"/>
              <a:t> </a:t>
            </a:r>
            <a:r>
              <a:rPr dirty="0"/>
              <a:t>по</a:t>
            </a:r>
            <a:r>
              <a:rPr spc="-30" dirty="0"/>
              <a:t> </a:t>
            </a:r>
            <a:r>
              <a:rPr dirty="0"/>
              <a:t>русскому</a:t>
            </a:r>
            <a:r>
              <a:rPr spc="-30" dirty="0"/>
              <a:t> </a:t>
            </a:r>
            <a:r>
              <a:rPr spc="-10" dirty="0"/>
              <a:t>языку </a:t>
            </a:r>
            <a:r>
              <a:rPr dirty="0"/>
              <a:t>в</a:t>
            </a:r>
            <a:r>
              <a:rPr spc="-45" dirty="0"/>
              <a:t> </a:t>
            </a:r>
            <a:r>
              <a:rPr spc="-25" dirty="0"/>
              <a:t>2025</a:t>
            </a:r>
            <a:r>
              <a:rPr spc="-55" dirty="0"/>
              <a:t> </a:t>
            </a:r>
            <a:r>
              <a:rPr spc="-20" dirty="0"/>
              <a:t>году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191000" y="1213104"/>
            <a:ext cx="2197735" cy="585416"/>
          </a:xfrm>
          <a:prstGeom prst="rect">
            <a:avLst/>
          </a:prstGeom>
          <a:solidFill>
            <a:srgbClr val="F7F6DA"/>
          </a:solidFill>
          <a:ln w="9525">
            <a:solidFill>
              <a:srgbClr val="A6B727"/>
            </a:solidFill>
          </a:ln>
        </p:spPr>
        <p:txBody>
          <a:bodyPr vert="horz" wrap="square" lIns="0" tIns="31114" rIns="0" bIns="0" rtlCol="0">
            <a:spAutoFit/>
          </a:bodyPr>
          <a:lstStyle/>
          <a:p>
            <a:pPr marL="349250" marR="295275" indent="-44450">
              <a:lnSpc>
                <a:spcPct val="100000"/>
              </a:lnSpc>
              <a:spcBef>
                <a:spcPts val="244"/>
              </a:spcBef>
            </a:pPr>
            <a:r>
              <a:rPr sz="1800" dirty="0">
                <a:latin typeface="Corbel"/>
                <a:cs typeface="Corbel"/>
              </a:rPr>
              <a:t>Время</a:t>
            </a:r>
            <a:r>
              <a:rPr sz="1800" spc="-20" dirty="0">
                <a:latin typeface="Corbel"/>
                <a:cs typeface="Corbel"/>
              </a:rPr>
              <a:t> </a:t>
            </a:r>
            <a:r>
              <a:rPr sz="1800" spc="-10" dirty="0">
                <a:latin typeface="Corbel"/>
                <a:cs typeface="Corbel"/>
              </a:rPr>
              <a:t>экзамена </a:t>
            </a:r>
            <a:r>
              <a:rPr sz="1800" dirty="0">
                <a:latin typeface="Corbel"/>
                <a:cs typeface="Corbel"/>
              </a:rPr>
              <a:t>3</a:t>
            </a:r>
            <a:r>
              <a:rPr sz="1800" spc="-5" dirty="0">
                <a:latin typeface="Corbel"/>
                <a:cs typeface="Corbel"/>
              </a:rPr>
              <a:t> </a:t>
            </a:r>
            <a:r>
              <a:rPr sz="1800" dirty="0">
                <a:latin typeface="Corbel"/>
                <a:cs typeface="Corbel"/>
              </a:rPr>
              <a:t>часа</a:t>
            </a:r>
            <a:r>
              <a:rPr sz="1800" spc="10" dirty="0">
                <a:latin typeface="Corbel"/>
                <a:cs typeface="Corbel"/>
              </a:rPr>
              <a:t> </a:t>
            </a:r>
            <a:r>
              <a:rPr sz="1800" dirty="0">
                <a:latin typeface="Corbel"/>
                <a:cs typeface="Corbel"/>
              </a:rPr>
              <a:t>55</a:t>
            </a:r>
            <a:r>
              <a:rPr sz="1800" spc="-5" dirty="0">
                <a:latin typeface="Corbel"/>
                <a:cs typeface="Corbel"/>
              </a:rPr>
              <a:t> </a:t>
            </a:r>
            <a:r>
              <a:rPr sz="1800" spc="-10" dirty="0">
                <a:latin typeface="Corbel"/>
                <a:cs typeface="Corbel"/>
              </a:rPr>
              <a:t>минут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461898" y="2004441"/>
            <a:ext cx="3935729" cy="894079"/>
            <a:chOff x="1461897" y="2004441"/>
            <a:chExt cx="3935729" cy="894080"/>
          </a:xfrm>
        </p:grpSpPr>
        <p:sp>
          <p:nvSpPr>
            <p:cNvPr id="6" name="object 6"/>
            <p:cNvSpPr/>
            <p:nvPr/>
          </p:nvSpPr>
          <p:spPr>
            <a:xfrm>
              <a:off x="1471422" y="2410206"/>
              <a:ext cx="3916679" cy="478790"/>
            </a:xfrm>
            <a:custGeom>
              <a:avLst/>
              <a:gdLst/>
              <a:ahLst/>
              <a:cxnLst/>
              <a:rect l="l" t="t" r="r" b="b"/>
              <a:pathLst>
                <a:path w="3916679" h="478789">
                  <a:moveTo>
                    <a:pt x="3916679" y="0"/>
                  </a:moveTo>
                  <a:lnTo>
                    <a:pt x="0" y="0"/>
                  </a:lnTo>
                  <a:lnTo>
                    <a:pt x="0" y="478535"/>
                  </a:lnTo>
                  <a:lnTo>
                    <a:pt x="3916679" y="478535"/>
                  </a:lnTo>
                  <a:lnTo>
                    <a:pt x="3916679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471422" y="2410206"/>
              <a:ext cx="3916679" cy="478790"/>
            </a:xfrm>
            <a:custGeom>
              <a:avLst/>
              <a:gdLst/>
              <a:ahLst/>
              <a:cxnLst/>
              <a:rect l="l" t="t" r="r" b="b"/>
              <a:pathLst>
                <a:path w="3916679" h="478789">
                  <a:moveTo>
                    <a:pt x="0" y="478535"/>
                  </a:moveTo>
                  <a:lnTo>
                    <a:pt x="3916679" y="478535"/>
                  </a:lnTo>
                  <a:lnTo>
                    <a:pt x="3916679" y="0"/>
                  </a:lnTo>
                  <a:lnTo>
                    <a:pt x="0" y="0"/>
                  </a:lnTo>
                  <a:lnTo>
                    <a:pt x="0" y="478535"/>
                  </a:lnTo>
                  <a:close/>
                </a:path>
              </a:pathLst>
            </a:custGeom>
            <a:ln w="19050">
              <a:solidFill>
                <a:srgbClr val="A6B7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666494" y="2013966"/>
              <a:ext cx="2524125" cy="676910"/>
            </a:xfrm>
            <a:custGeom>
              <a:avLst/>
              <a:gdLst/>
              <a:ahLst/>
              <a:cxnLst/>
              <a:rect l="l" t="t" r="r" b="b"/>
              <a:pathLst>
                <a:path w="2524125" h="676910">
                  <a:moveTo>
                    <a:pt x="2410968" y="0"/>
                  </a:moveTo>
                  <a:lnTo>
                    <a:pt x="112775" y="0"/>
                  </a:lnTo>
                  <a:lnTo>
                    <a:pt x="68901" y="8870"/>
                  </a:lnTo>
                  <a:lnTo>
                    <a:pt x="33051" y="33051"/>
                  </a:lnTo>
                  <a:lnTo>
                    <a:pt x="8870" y="68901"/>
                  </a:lnTo>
                  <a:lnTo>
                    <a:pt x="0" y="112775"/>
                  </a:lnTo>
                  <a:lnTo>
                    <a:pt x="0" y="563879"/>
                  </a:lnTo>
                  <a:lnTo>
                    <a:pt x="8870" y="607754"/>
                  </a:lnTo>
                  <a:lnTo>
                    <a:pt x="33051" y="643604"/>
                  </a:lnTo>
                  <a:lnTo>
                    <a:pt x="68901" y="667785"/>
                  </a:lnTo>
                  <a:lnTo>
                    <a:pt x="112775" y="676655"/>
                  </a:lnTo>
                  <a:lnTo>
                    <a:pt x="2410968" y="676655"/>
                  </a:lnTo>
                  <a:lnTo>
                    <a:pt x="2454842" y="667785"/>
                  </a:lnTo>
                  <a:lnTo>
                    <a:pt x="2490692" y="643604"/>
                  </a:lnTo>
                  <a:lnTo>
                    <a:pt x="2514873" y="607754"/>
                  </a:lnTo>
                  <a:lnTo>
                    <a:pt x="2523744" y="563879"/>
                  </a:lnTo>
                  <a:lnTo>
                    <a:pt x="2523744" y="112775"/>
                  </a:lnTo>
                  <a:lnTo>
                    <a:pt x="2514873" y="68901"/>
                  </a:lnTo>
                  <a:lnTo>
                    <a:pt x="2490692" y="33051"/>
                  </a:lnTo>
                  <a:lnTo>
                    <a:pt x="2454842" y="8870"/>
                  </a:lnTo>
                  <a:lnTo>
                    <a:pt x="2410968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666494" y="2013966"/>
              <a:ext cx="2524125" cy="676910"/>
            </a:xfrm>
            <a:custGeom>
              <a:avLst/>
              <a:gdLst/>
              <a:ahLst/>
              <a:cxnLst/>
              <a:rect l="l" t="t" r="r" b="b"/>
              <a:pathLst>
                <a:path w="2524125" h="676910">
                  <a:moveTo>
                    <a:pt x="0" y="112775"/>
                  </a:moveTo>
                  <a:lnTo>
                    <a:pt x="8870" y="68901"/>
                  </a:lnTo>
                  <a:lnTo>
                    <a:pt x="33051" y="33051"/>
                  </a:lnTo>
                  <a:lnTo>
                    <a:pt x="68901" y="8870"/>
                  </a:lnTo>
                  <a:lnTo>
                    <a:pt x="112775" y="0"/>
                  </a:lnTo>
                  <a:lnTo>
                    <a:pt x="2410968" y="0"/>
                  </a:lnTo>
                  <a:lnTo>
                    <a:pt x="2454842" y="8870"/>
                  </a:lnTo>
                  <a:lnTo>
                    <a:pt x="2490692" y="33051"/>
                  </a:lnTo>
                  <a:lnTo>
                    <a:pt x="2514873" y="68901"/>
                  </a:lnTo>
                  <a:lnTo>
                    <a:pt x="2523744" y="112775"/>
                  </a:lnTo>
                  <a:lnTo>
                    <a:pt x="2523744" y="563879"/>
                  </a:lnTo>
                  <a:lnTo>
                    <a:pt x="2514873" y="607754"/>
                  </a:lnTo>
                  <a:lnTo>
                    <a:pt x="2490692" y="643604"/>
                  </a:lnTo>
                  <a:lnTo>
                    <a:pt x="2454842" y="667785"/>
                  </a:lnTo>
                  <a:lnTo>
                    <a:pt x="2410968" y="676655"/>
                  </a:lnTo>
                  <a:lnTo>
                    <a:pt x="112775" y="676655"/>
                  </a:lnTo>
                  <a:lnTo>
                    <a:pt x="68901" y="667785"/>
                  </a:lnTo>
                  <a:lnTo>
                    <a:pt x="33051" y="643604"/>
                  </a:lnTo>
                  <a:lnTo>
                    <a:pt x="8870" y="607754"/>
                  </a:lnTo>
                  <a:lnTo>
                    <a:pt x="0" y="563879"/>
                  </a:lnTo>
                  <a:lnTo>
                    <a:pt x="0" y="112775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790826" y="2050162"/>
            <a:ext cx="1374775" cy="5514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65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Задание</a:t>
            </a:r>
            <a:r>
              <a:rPr sz="1800" spc="-1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№1</a:t>
            </a:r>
            <a:r>
              <a:rPr sz="1800" spc="-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spc="-50" dirty="0">
                <a:solidFill>
                  <a:srgbClr val="FFFFFF"/>
                </a:solidFill>
                <a:latin typeface="Corbel"/>
                <a:cs typeface="Corbel"/>
              </a:rPr>
              <a:t>-</a:t>
            </a:r>
            <a:endParaRPr sz="1800">
              <a:latin typeface="Corbel"/>
              <a:cs typeface="Corbel"/>
            </a:endParaRPr>
          </a:p>
          <a:p>
            <a:pPr marL="12700">
              <a:lnSpc>
                <a:spcPts val="2065"/>
              </a:lnSpc>
            </a:pPr>
            <a:r>
              <a:rPr sz="1800" spc="-10" dirty="0">
                <a:solidFill>
                  <a:srgbClr val="FFFFFF"/>
                </a:solidFill>
                <a:latin typeface="Corbel"/>
                <a:cs typeface="Corbel"/>
              </a:rPr>
              <a:t>изложение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461898" y="2982849"/>
            <a:ext cx="3935729" cy="988693"/>
            <a:chOff x="1461897" y="2982848"/>
            <a:chExt cx="3935729" cy="988694"/>
          </a:xfrm>
        </p:grpSpPr>
        <p:sp>
          <p:nvSpPr>
            <p:cNvPr id="12" name="object 12"/>
            <p:cNvSpPr/>
            <p:nvPr/>
          </p:nvSpPr>
          <p:spPr>
            <a:xfrm>
              <a:off x="1471422" y="3483101"/>
              <a:ext cx="3916679" cy="478790"/>
            </a:xfrm>
            <a:custGeom>
              <a:avLst/>
              <a:gdLst/>
              <a:ahLst/>
              <a:cxnLst/>
              <a:rect l="l" t="t" r="r" b="b"/>
              <a:pathLst>
                <a:path w="3916679" h="478789">
                  <a:moveTo>
                    <a:pt x="3916679" y="0"/>
                  </a:moveTo>
                  <a:lnTo>
                    <a:pt x="0" y="0"/>
                  </a:lnTo>
                  <a:lnTo>
                    <a:pt x="0" y="478536"/>
                  </a:lnTo>
                  <a:lnTo>
                    <a:pt x="3916679" y="478536"/>
                  </a:lnTo>
                  <a:lnTo>
                    <a:pt x="3916679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471422" y="3483101"/>
              <a:ext cx="3916679" cy="478790"/>
            </a:xfrm>
            <a:custGeom>
              <a:avLst/>
              <a:gdLst/>
              <a:ahLst/>
              <a:cxnLst/>
              <a:rect l="l" t="t" r="r" b="b"/>
              <a:pathLst>
                <a:path w="3916679" h="478789">
                  <a:moveTo>
                    <a:pt x="0" y="478536"/>
                  </a:moveTo>
                  <a:lnTo>
                    <a:pt x="3916679" y="478536"/>
                  </a:lnTo>
                  <a:lnTo>
                    <a:pt x="3916679" y="0"/>
                  </a:lnTo>
                  <a:lnTo>
                    <a:pt x="0" y="0"/>
                  </a:lnTo>
                  <a:lnTo>
                    <a:pt x="0" y="478536"/>
                  </a:lnTo>
                  <a:close/>
                </a:path>
              </a:pathLst>
            </a:custGeom>
            <a:ln w="19050">
              <a:solidFill>
                <a:srgbClr val="A6B7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666494" y="2992373"/>
              <a:ext cx="3357879" cy="771525"/>
            </a:xfrm>
            <a:custGeom>
              <a:avLst/>
              <a:gdLst/>
              <a:ahLst/>
              <a:cxnLst/>
              <a:rect l="l" t="t" r="r" b="b"/>
              <a:pathLst>
                <a:path w="3357879" h="771525">
                  <a:moveTo>
                    <a:pt x="3228847" y="0"/>
                  </a:moveTo>
                  <a:lnTo>
                    <a:pt x="128524" y="0"/>
                  </a:lnTo>
                  <a:lnTo>
                    <a:pt x="78491" y="10098"/>
                  </a:lnTo>
                  <a:lnTo>
                    <a:pt x="37639" y="37639"/>
                  </a:lnTo>
                  <a:lnTo>
                    <a:pt x="10098" y="78491"/>
                  </a:lnTo>
                  <a:lnTo>
                    <a:pt x="0" y="128524"/>
                  </a:lnTo>
                  <a:lnTo>
                    <a:pt x="0" y="642620"/>
                  </a:lnTo>
                  <a:lnTo>
                    <a:pt x="10098" y="692652"/>
                  </a:lnTo>
                  <a:lnTo>
                    <a:pt x="37639" y="733504"/>
                  </a:lnTo>
                  <a:lnTo>
                    <a:pt x="78491" y="761045"/>
                  </a:lnTo>
                  <a:lnTo>
                    <a:pt x="128524" y="771143"/>
                  </a:lnTo>
                  <a:lnTo>
                    <a:pt x="3228847" y="771143"/>
                  </a:lnTo>
                  <a:lnTo>
                    <a:pt x="3278880" y="761045"/>
                  </a:lnTo>
                  <a:lnTo>
                    <a:pt x="3319732" y="733504"/>
                  </a:lnTo>
                  <a:lnTo>
                    <a:pt x="3347273" y="692652"/>
                  </a:lnTo>
                  <a:lnTo>
                    <a:pt x="3357372" y="642620"/>
                  </a:lnTo>
                  <a:lnTo>
                    <a:pt x="3357372" y="128524"/>
                  </a:lnTo>
                  <a:lnTo>
                    <a:pt x="3347273" y="78491"/>
                  </a:lnTo>
                  <a:lnTo>
                    <a:pt x="3319732" y="37639"/>
                  </a:lnTo>
                  <a:lnTo>
                    <a:pt x="3278880" y="10098"/>
                  </a:lnTo>
                  <a:lnTo>
                    <a:pt x="322884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666494" y="2992373"/>
              <a:ext cx="3357879" cy="771525"/>
            </a:xfrm>
            <a:custGeom>
              <a:avLst/>
              <a:gdLst/>
              <a:ahLst/>
              <a:cxnLst/>
              <a:rect l="l" t="t" r="r" b="b"/>
              <a:pathLst>
                <a:path w="3357879" h="771525">
                  <a:moveTo>
                    <a:pt x="0" y="128524"/>
                  </a:moveTo>
                  <a:lnTo>
                    <a:pt x="10098" y="78491"/>
                  </a:lnTo>
                  <a:lnTo>
                    <a:pt x="37639" y="37639"/>
                  </a:lnTo>
                  <a:lnTo>
                    <a:pt x="78491" y="10098"/>
                  </a:lnTo>
                  <a:lnTo>
                    <a:pt x="128524" y="0"/>
                  </a:lnTo>
                  <a:lnTo>
                    <a:pt x="3228847" y="0"/>
                  </a:lnTo>
                  <a:lnTo>
                    <a:pt x="3278880" y="10098"/>
                  </a:lnTo>
                  <a:lnTo>
                    <a:pt x="3319732" y="37639"/>
                  </a:lnTo>
                  <a:lnTo>
                    <a:pt x="3347273" y="78491"/>
                  </a:lnTo>
                  <a:lnTo>
                    <a:pt x="3357372" y="128524"/>
                  </a:lnTo>
                  <a:lnTo>
                    <a:pt x="3357372" y="642620"/>
                  </a:lnTo>
                  <a:lnTo>
                    <a:pt x="3347273" y="692652"/>
                  </a:lnTo>
                  <a:lnTo>
                    <a:pt x="3319732" y="733504"/>
                  </a:lnTo>
                  <a:lnTo>
                    <a:pt x="3278880" y="761045"/>
                  </a:lnTo>
                  <a:lnTo>
                    <a:pt x="3228847" y="771143"/>
                  </a:lnTo>
                  <a:lnTo>
                    <a:pt x="128524" y="771143"/>
                  </a:lnTo>
                  <a:lnTo>
                    <a:pt x="78491" y="761045"/>
                  </a:lnTo>
                  <a:lnTo>
                    <a:pt x="37639" y="733504"/>
                  </a:lnTo>
                  <a:lnTo>
                    <a:pt x="10098" y="692652"/>
                  </a:lnTo>
                  <a:lnTo>
                    <a:pt x="0" y="642620"/>
                  </a:lnTo>
                  <a:lnTo>
                    <a:pt x="0" y="128524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1795399" y="3075558"/>
            <a:ext cx="2727960" cy="5514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65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Задания</a:t>
            </a: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№2-12</a:t>
            </a:r>
            <a:r>
              <a:rPr sz="1800" spc="-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–</a:t>
            </a:r>
            <a:r>
              <a:rPr sz="1800" spc="-1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с</a:t>
            </a:r>
            <a:r>
              <a:rPr sz="1800" spc="-1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orbel"/>
                <a:cs typeface="Corbel"/>
              </a:rPr>
              <a:t>кратким</a:t>
            </a:r>
            <a:endParaRPr sz="1800">
              <a:latin typeface="Corbel"/>
              <a:cs typeface="Corbel"/>
            </a:endParaRPr>
          </a:p>
          <a:p>
            <a:pPr marL="12700">
              <a:lnSpc>
                <a:spcPts val="2065"/>
              </a:lnSpc>
            </a:pPr>
            <a:r>
              <a:rPr sz="1800" spc="-10" dirty="0">
                <a:solidFill>
                  <a:srgbClr val="FFFFFF"/>
                </a:solidFill>
                <a:latin typeface="Corbel"/>
                <a:cs typeface="Corbel"/>
              </a:rPr>
              <a:t>ответом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461898" y="4055746"/>
            <a:ext cx="3935729" cy="1084580"/>
            <a:chOff x="1461897" y="4055745"/>
            <a:chExt cx="3935729" cy="1084580"/>
          </a:xfrm>
        </p:grpSpPr>
        <p:sp>
          <p:nvSpPr>
            <p:cNvPr id="18" name="object 18"/>
            <p:cNvSpPr/>
            <p:nvPr/>
          </p:nvSpPr>
          <p:spPr>
            <a:xfrm>
              <a:off x="1471422" y="4650486"/>
              <a:ext cx="3916679" cy="480059"/>
            </a:xfrm>
            <a:custGeom>
              <a:avLst/>
              <a:gdLst/>
              <a:ahLst/>
              <a:cxnLst/>
              <a:rect l="l" t="t" r="r" b="b"/>
              <a:pathLst>
                <a:path w="3916679" h="480060">
                  <a:moveTo>
                    <a:pt x="3916679" y="0"/>
                  </a:moveTo>
                  <a:lnTo>
                    <a:pt x="0" y="0"/>
                  </a:lnTo>
                  <a:lnTo>
                    <a:pt x="0" y="480060"/>
                  </a:lnTo>
                  <a:lnTo>
                    <a:pt x="3916679" y="480060"/>
                  </a:lnTo>
                  <a:lnTo>
                    <a:pt x="3916679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471422" y="4650486"/>
              <a:ext cx="3916679" cy="480059"/>
            </a:xfrm>
            <a:custGeom>
              <a:avLst/>
              <a:gdLst/>
              <a:ahLst/>
              <a:cxnLst/>
              <a:rect l="l" t="t" r="r" b="b"/>
              <a:pathLst>
                <a:path w="3916679" h="480060">
                  <a:moveTo>
                    <a:pt x="0" y="480060"/>
                  </a:moveTo>
                  <a:lnTo>
                    <a:pt x="3916679" y="480060"/>
                  </a:lnTo>
                  <a:lnTo>
                    <a:pt x="3916679" y="0"/>
                  </a:lnTo>
                  <a:lnTo>
                    <a:pt x="0" y="0"/>
                  </a:lnTo>
                  <a:lnTo>
                    <a:pt x="0" y="480060"/>
                  </a:lnTo>
                  <a:close/>
                </a:path>
              </a:pathLst>
            </a:custGeom>
            <a:ln w="19050">
              <a:solidFill>
                <a:srgbClr val="A6B7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666494" y="4065270"/>
              <a:ext cx="3543300" cy="866140"/>
            </a:xfrm>
            <a:custGeom>
              <a:avLst/>
              <a:gdLst/>
              <a:ahLst/>
              <a:cxnLst/>
              <a:rect l="l" t="t" r="r" b="b"/>
              <a:pathLst>
                <a:path w="3543300" h="866139">
                  <a:moveTo>
                    <a:pt x="3399028" y="0"/>
                  </a:moveTo>
                  <a:lnTo>
                    <a:pt x="144272" y="0"/>
                  </a:lnTo>
                  <a:lnTo>
                    <a:pt x="98690" y="7359"/>
                  </a:lnTo>
                  <a:lnTo>
                    <a:pt x="59088" y="27850"/>
                  </a:lnTo>
                  <a:lnTo>
                    <a:pt x="27850" y="59088"/>
                  </a:lnTo>
                  <a:lnTo>
                    <a:pt x="7359" y="98690"/>
                  </a:lnTo>
                  <a:lnTo>
                    <a:pt x="0" y="144271"/>
                  </a:lnTo>
                  <a:lnTo>
                    <a:pt x="0" y="721359"/>
                  </a:lnTo>
                  <a:lnTo>
                    <a:pt x="7359" y="766941"/>
                  </a:lnTo>
                  <a:lnTo>
                    <a:pt x="27850" y="806543"/>
                  </a:lnTo>
                  <a:lnTo>
                    <a:pt x="59088" y="837781"/>
                  </a:lnTo>
                  <a:lnTo>
                    <a:pt x="98690" y="858272"/>
                  </a:lnTo>
                  <a:lnTo>
                    <a:pt x="144272" y="865631"/>
                  </a:lnTo>
                  <a:lnTo>
                    <a:pt x="3399028" y="865631"/>
                  </a:lnTo>
                  <a:lnTo>
                    <a:pt x="3444609" y="858272"/>
                  </a:lnTo>
                  <a:lnTo>
                    <a:pt x="3484211" y="837781"/>
                  </a:lnTo>
                  <a:lnTo>
                    <a:pt x="3515449" y="806543"/>
                  </a:lnTo>
                  <a:lnTo>
                    <a:pt x="3535940" y="766941"/>
                  </a:lnTo>
                  <a:lnTo>
                    <a:pt x="3543300" y="721359"/>
                  </a:lnTo>
                  <a:lnTo>
                    <a:pt x="3543300" y="144271"/>
                  </a:lnTo>
                  <a:lnTo>
                    <a:pt x="3535940" y="98690"/>
                  </a:lnTo>
                  <a:lnTo>
                    <a:pt x="3515449" y="59088"/>
                  </a:lnTo>
                  <a:lnTo>
                    <a:pt x="3484211" y="27850"/>
                  </a:lnTo>
                  <a:lnTo>
                    <a:pt x="3444609" y="7359"/>
                  </a:lnTo>
                  <a:lnTo>
                    <a:pt x="3399028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666494" y="4065270"/>
              <a:ext cx="3543300" cy="866140"/>
            </a:xfrm>
            <a:custGeom>
              <a:avLst/>
              <a:gdLst/>
              <a:ahLst/>
              <a:cxnLst/>
              <a:rect l="l" t="t" r="r" b="b"/>
              <a:pathLst>
                <a:path w="3543300" h="866139">
                  <a:moveTo>
                    <a:pt x="0" y="144271"/>
                  </a:moveTo>
                  <a:lnTo>
                    <a:pt x="7359" y="98690"/>
                  </a:lnTo>
                  <a:lnTo>
                    <a:pt x="27850" y="59088"/>
                  </a:lnTo>
                  <a:lnTo>
                    <a:pt x="59088" y="27850"/>
                  </a:lnTo>
                  <a:lnTo>
                    <a:pt x="98690" y="7359"/>
                  </a:lnTo>
                  <a:lnTo>
                    <a:pt x="144272" y="0"/>
                  </a:lnTo>
                  <a:lnTo>
                    <a:pt x="3399028" y="0"/>
                  </a:lnTo>
                  <a:lnTo>
                    <a:pt x="3444609" y="7359"/>
                  </a:lnTo>
                  <a:lnTo>
                    <a:pt x="3484211" y="27850"/>
                  </a:lnTo>
                  <a:lnTo>
                    <a:pt x="3515449" y="59088"/>
                  </a:lnTo>
                  <a:lnTo>
                    <a:pt x="3535940" y="98690"/>
                  </a:lnTo>
                  <a:lnTo>
                    <a:pt x="3543300" y="144271"/>
                  </a:lnTo>
                  <a:lnTo>
                    <a:pt x="3543300" y="721359"/>
                  </a:lnTo>
                  <a:lnTo>
                    <a:pt x="3535940" y="766941"/>
                  </a:lnTo>
                  <a:lnTo>
                    <a:pt x="3515449" y="806543"/>
                  </a:lnTo>
                  <a:lnTo>
                    <a:pt x="3484211" y="837781"/>
                  </a:lnTo>
                  <a:lnTo>
                    <a:pt x="3444609" y="858272"/>
                  </a:lnTo>
                  <a:lnTo>
                    <a:pt x="3399028" y="865631"/>
                  </a:lnTo>
                  <a:lnTo>
                    <a:pt x="144272" y="865631"/>
                  </a:lnTo>
                  <a:lnTo>
                    <a:pt x="98690" y="858272"/>
                  </a:lnTo>
                  <a:lnTo>
                    <a:pt x="59088" y="837781"/>
                  </a:lnTo>
                  <a:lnTo>
                    <a:pt x="27850" y="806543"/>
                  </a:lnTo>
                  <a:lnTo>
                    <a:pt x="7359" y="766941"/>
                  </a:lnTo>
                  <a:lnTo>
                    <a:pt x="0" y="721359"/>
                  </a:lnTo>
                  <a:lnTo>
                    <a:pt x="0" y="144271"/>
                  </a:lnTo>
                  <a:close/>
                </a:path>
              </a:pathLst>
            </a:custGeom>
            <a:ln w="1904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1799971" y="4074435"/>
            <a:ext cx="3272154" cy="716863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Задание</a:t>
            </a:r>
            <a:r>
              <a:rPr sz="1800" spc="-3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orbel"/>
                <a:cs typeface="Corbel"/>
              </a:rPr>
              <a:t>№13.1-</a:t>
            </a: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13.3</a:t>
            </a:r>
            <a:r>
              <a:rPr sz="1800" spc="-3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–</a:t>
            </a:r>
            <a:r>
              <a:rPr sz="1800" spc="-3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orbel"/>
                <a:cs typeface="Corbel"/>
              </a:rPr>
              <a:t>сочинение.</a:t>
            </a:r>
            <a:endParaRPr sz="18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Выбор</a:t>
            </a:r>
            <a:r>
              <a:rPr sz="1800" spc="-4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одного</a:t>
            </a:r>
            <a:r>
              <a:rPr sz="1800" spc="-3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из</a:t>
            </a:r>
            <a:r>
              <a:rPr sz="1800" spc="-4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orbel"/>
                <a:cs typeface="Corbel"/>
              </a:rPr>
              <a:t>заданий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64820" y="2543556"/>
            <a:ext cx="276999" cy="2135506"/>
          </a:xfrm>
          <a:prstGeom prst="rect">
            <a:avLst/>
          </a:prstGeom>
          <a:solidFill>
            <a:srgbClr val="FFFFFF"/>
          </a:solidFill>
          <a:ln w="9525">
            <a:solidFill>
              <a:srgbClr val="A6B727"/>
            </a:solidFill>
          </a:ln>
        </p:spPr>
        <p:txBody>
          <a:bodyPr vert="vert270" wrap="square" lIns="0" tIns="29845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235"/>
              </a:spcBef>
            </a:pPr>
            <a:r>
              <a:rPr sz="1800" b="1" dirty="0">
                <a:latin typeface="Corbel"/>
                <a:cs typeface="Corbel"/>
              </a:rPr>
              <a:t>Всего</a:t>
            </a:r>
            <a:r>
              <a:rPr sz="1800" b="1" spc="-25" dirty="0">
                <a:latin typeface="Corbel"/>
                <a:cs typeface="Corbel"/>
              </a:rPr>
              <a:t> </a:t>
            </a:r>
            <a:r>
              <a:rPr sz="1800" b="1" dirty="0">
                <a:latin typeface="Corbel"/>
                <a:cs typeface="Corbel"/>
              </a:rPr>
              <a:t>13</a:t>
            </a:r>
            <a:r>
              <a:rPr sz="1800" b="1" spc="-25" dirty="0">
                <a:latin typeface="Corbel"/>
                <a:cs typeface="Corbel"/>
              </a:rPr>
              <a:t> </a:t>
            </a:r>
            <a:r>
              <a:rPr sz="1800" b="1" spc="-10" dirty="0">
                <a:latin typeface="Corbel"/>
                <a:cs typeface="Corbel"/>
              </a:rPr>
              <a:t>заданий</a:t>
            </a:r>
            <a:endParaRPr sz="1800">
              <a:latin typeface="Corbel"/>
              <a:cs typeface="Corbel"/>
            </a:endParaRPr>
          </a:p>
        </p:txBody>
      </p:sp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460755" y="5221097"/>
          <a:ext cx="5924550" cy="4358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9605"/>
                <a:gridCol w="5274945"/>
              </a:tblGrid>
              <a:tr h="5480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spc="-25" dirty="0">
                          <a:latin typeface="Corbel"/>
                          <a:cs typeface="Corbel"/>
                        </a:rPr>
                        <a:t>№2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6D346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76962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Синтаксический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анализ.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Проверяет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умение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выделять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грамматическую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основу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предложения.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6D346"/>
                    </a:solidFill>
                  </a:tcPr>
                </a:tc>
              </a:tr>
              <a:tr h="3321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spc="-25" dirty="0">
                          <a:latin typeface="Corbel"/>
                          <a:cs typeface="Corbel"/>
                        </a:rPr>
                        <a:t>№3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EC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Синтаксический</a:t>
                      </a:r>
                      <a:r>
                        <a:rPr sz="1400" spc="-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анализ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предложения.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ECF"/>
                    </a:solidFill>
                  </a:tcPr>
                </a:tc>
              </a:tr>
              <a:tr h="5480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spc="-25" dirty="0">
                          <a:latin typeface="Corbel"/>
                          <a:cs typeface="Corbel"/>
                        </a:rPr>
                        <a:t>№4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F7E9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75501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spc="-10" dirty="0">
                          <a:latin typeface="Corbel"/>
                          <a:cs typeface="Corbel"/>
                        </a:rPr>
                        <a:t>Установление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соответствия. Пунктуационный</a:t>
                      </a:r>
                      <a:r>
                        <a:rPr sz="1400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анализ предложения.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F7E9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spc="-25" dirty="0">
                          <a:latin typeface="Corbel"/>
                          <a:cs typeface="Corbel"/>
                        </a:rPr>
                        <a:t>№5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EC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Пунктуационный</a:t>
                      </a:r>
                      <a:r>
                        <a:rPr sz="1400" spc="-4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анализ</a:t>
                      </a:r>
                      <a:r>
                        <a:rPr sz="1400" spc="-4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(расстановка</a:t>
                      </a:r>
                      <a:r>
                        <a:rPr sz="1400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знаков</a:t>
                      </a:r>
                      <a:r>
                        <a:rPr sz="1400" spc="-5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препинания).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ECF"/>
                    </a:solidFill>
                  </a:tcPr>
                </a:tc>
              </a:tr>
              <a:tr h="5480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№6-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7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F7E9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0629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Проверяет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знание</a:t>
                      </a:r>
                      <a:r>
                        <a:rPr sz="1400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всех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орфографических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 правил.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Орфографический</a:t>
                      </a:r>
                      <a:r>
                        <a:rPr sz="1400" spc="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анализ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 текста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F7E9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spc="-25" dirty="0">
                          <a:latin typeface="Corbel"/>
                          <a:cs typeface="Corbel"/>
                        </a:rPr>
                        <a:t>№8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EC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Морфологический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анализ.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ECF"/>
                    </a:solidFill>
                  </a:tcPr>
                </a:tc>
              </a:tr>
              <a:tr h="31940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spc="-25" dirty="0">
                          <a:latin typeface="Corbel"/>
                          <a:cs typeface="Corbel"/>
                        </a:rPr>
                        <a:t>№9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F7E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Синтаксический</a:t>
                      </a:r>
                      <a:r>
                        <a:rPr sz="1400" spc="-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анализ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словосочетания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F7E9"/>
                    </a:solidFill>
                  </a:tcPr>
                </a:tc>
              </a:tr>
              <a:tr h="3200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spc="-10" dirty="0">
                          <a:latin typeface="Corbel"/>
                          <a:cs typeface="Corbel"/>
                        </a:rPr>
                        <a:t>№10-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13</a:t>
                      </a:r>
                      <a:r>
                        <a:rPr sz="1400" spc="27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задания</a:t>
                      </a:r>
                      <a:r>
                        <a:rPr sz="1400" spc="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по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тексту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E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1940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spc="-25" dirty="0">
                          <a:latin typeface="Corbel"/>
                          <a:cs typeface="Corbel"/>
                        </a:rPr>
                        <a:t>№10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F7E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Анализ</a:t>
                      </a:r>
                      <a:r>
                        <a:rPr sz="1400" spc="-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текста.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F7E9"/>
                    </a:solidFill>
                  </a:tcPr>
                </a:tc>
              </a:tr>
              <a:tr h="31940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spc="-25" dirty="0">
                          <a:latin typeface="Corbel"/>
                          <a:cs typeface="Corbel"/>
                        </a:rPr>
                        <a:t>№11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EC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Анализ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средств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 художественной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выразительности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ECF"/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spc="-25" dirty="0">
                          <a:latin typeface="Corbel"/>
                          <a:cs typeface="Corbel"/>
                        </a:rPr>
                        <a:t>№12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F7E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Лексический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анализ</a:t>
                      </a:r>
                      <a:r>
                        <a:rPr sz="1400" spc="-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текста.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F7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8516" y="308609"/>
            <a:ext cx="5314315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/>
              <a:t>Сценарий</a:t>
            </a:r>
            <a:r>
              <a:rPr sz="3000" spc="-50" dirty="0"/>
              <a:t> </a:t>
            </a:r>
            <a:r>
              <a:rPr sz="3000" dirty="0"/>
              <a:t>работы</a:t>
            </a:r>
            <a:r>
              <a:rPr sz="3000" spc="-25" dirty="0"/>
              <a:t> </a:t>
            </a:r>
            <a:r>
              <a:rPr sz="3000" dirty="0"/>
              <a:t>с</a:t>
            </a:r>
            <a:r>
              <a:rPr sz="3000" spc="-30" dirty="0"/>
              <a:t> </a:t>
            </a:r>
            <a:r>
              <a:rPr sz="3000" spc="-10" dirty="0"/>
              <a:t>изложением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409449" y="895096"/>
            <a:ext cx="1638935" cy="218008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39"/>
              </a:lnSpc>
            </a:pPr>
            <a:r>
              <a:rPr sz="1500" b="1" dirty="0">
                <a:latin typeface="Corbel"/>
                <a:cs typeface="Corbel"/>
              </a:rPr>
              <a:t>Первое</a:t>
            </a:r>
            <a:r>
              <a:rPr sz="1500" b="1" spc="15" dirty="0">
                <a:latin typeface="Corbel"/>
                <a:cs typeface="Corbel"/>
              </a:rPr>
              <a:t> </a:t>
            </a:r>
            <a:r>
              <a:rPr sz="1500" b="1" spc="-10" dirty="0">
                <a:latin typeface="Corbel"/>
                <a:cs typeface="Corbel"/>
              </a:rPr>
              <a:t>прочтение</a:t>
            </a:r>
            <a:r>
              <a:rPr sz="1500" spc="-10" dirty="0">
                <a:latin typeface="Corbel"/>
                <a:cs typeface="Corbel"/>
              </a:rPr>
              <a:t>: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6952" y="1159587"/>
            <a:ext cx="1996439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200" spc="-25" dirty="0">
                <a:solidFill>
                  <a:srgbClr val="A6B727"/>
                </a:solidFill>
                <a:latin typeface="Corbel"/>
                <a:cs typeface="Corbel"/>
              </a:rPr>
              <a:t>1.</a:t>
            </a:r>
            <a:r>
              <a:rPr sz="1200" dirty="0">
                <a:solidFill>
                  <a:srgbClr val="A6B727"/>
                </a:solidFill>
                <a:latin typeface="Corbel"/>
                <a:cs typeface="Corbel"/>
              </a:rPr>
              <a:t>	</a:t>
            </a:r>
            <a:r>
              <a:rPr sz="1500" dirty="0">
                <a:latin typeface="Corbel"/>
                <a:cs typeface="Corbel"/>
              </a:rPr>
              <a:t>Прослушайте</a:t>
            </a:r>
            <a:r>
              <a:rPr sz="1500" spc="-5" dirty="0">
                <a:latin typeface="Corbel"/>
                <a:cs typeface="Corbel"/>
              </a:rPr>
              <a:t> </a:t>
            </a:r>
            <a:r>
              <a:rPr sz="1500" spc="-10" dirty="0">
                <a:latin typeface="Corbel"/>
                <a:cs typeface="Corbel"/>
              </a:rPr>
              <a:t>текст.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6952" y="1443609"/>
            <a:ext cx="5836920" cy="136960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391160" indent="-342900" algn="just">
              <a:lnSpc>
                <a:spcPct val="80000"/>
              </a:lnSpc>
              <a:spcBef>
                <a:spcPts val="459"/>
              </a:spcBef>
              <a:buClr>
                <a:srgbClr val="A6B727"/>
              </a:buClr>
              <a:buSzPct val="80000"/>
              <a:buAutoNum type="arabicPeriod" startAt="2"/>
              <a:tabLst>
                <a:tab pos="355600" algn="l"/>
              </a:tabLst>
            </a:pPr>
            <a:r>
              <a:rPr sz="1500" dirty="0">
                <a:latin typeface="Corbel"/>
                <a:cs typeface="Corbel"/>
              </a:rPr>
              <a:t>Во</a:t>
            </a:r>
            <a:r>
              <a:rPr sz="1500" spc="-4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время</a:t>
            </a:r>
            <a:r>
              <a:rPr sz="1500" spc="-1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прослушивания</a:t>
            </a:r>
            <a:r>
              <a:rPr sz="1500" spc="2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текста</a:t>
            </a:r>
            <a:r>
              <a:rPr sz="1500" spc="-1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делайте</a:t>
            </a:r>
            <a:r>
              <a:rPr sz="1500" spc="-2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записи в</a:t>
            </a:r>
            <a:r>
              <a:rPr sz="1500" spc="-25" dirty="0">
                <a:latin typeface="Corbel"/>
                <a:cs typeface="Corbel"/>
              </a:rPr>
              <a:t> </a:t>
            </a:r>
            <a:r>
              <a:rPr sz="1500" spc="-10" dirty="0">
                <a:latin typeface="Corbel"/>
                <a:cs typeface="Corbel"/>
              </a:rPr>
              <a:t>черновике: </a:t>
            </a:r>
            <a:r>
              <a:rPr sz="1500" dirty="0">
                <a:latin typeface="Corbel"/>
                <a:cs typeface="Corbel"/>
              </a:rPr>
              <a:t>определите</a:t>
            </a:r>
            <a:r>
              <a:rPr sz="1500" spc="-1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его</a:t>
            </a:r>
            <a:r>
              <a:rPr sz="1500" spc="-2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тему,</a:t>
            </a:r>
            <a:r>
              <a:rPr sz="1500" spc="-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основную</a:t>
            </a:r>
            <a:r>
              <a:rPr sz="1500" spc="-1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мысль,</a:t>
            </a:r>
            <a:r>
              <a:rPr sz="1500" spc="-2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для</a:t>
            </a:r>
            <a:r>
              <a:rPr sz="1500" spc="-3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того</a:t>
            </a:r>
            <a:r>
              <a:rPr sz="1500" spc="-1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чтобы</a:t>
            </a:r>
            <a:r>
              <a:rPr sz="1500" spc="-35" dirty="0">
                <a:latin typeface="Corbel"/>
                <a:cs typeface="Corbel"/>
              </a:rPr>
              <a:t> </a:t>
            </a:r>
            <a:r>
              <a:rPr sz="1500" spc="-10" dirty="0">
                <a:latin typeface="Corbel"/>
                <a:cs typeface="Corbel"/>
              </a:rPr>
              <a:t>далее </a:t>
            </a:r>
            <a:r>
              <a:rPr sz="1500" dirty="0">
                <a:latin typeface="Corbel"/>
                <a:cs typeface="Corbel"/>
              </a:rPr>
              <a:t>составить</a:t>
            </a:r>
            <a:r>
              <a:rPr sz="1500" spc="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план</a:t>
            </a:r>
            <a:r>
              <a:rPr sz="1500" spc="-10" dirty="0">
                <a:latin typeface="Corbel"/>
                <a:cs typeface="Corbel"/>
              </a:rPr>
              <a:t> изложения.</a:t>
            </a:r>
            <a:endParaRPr sz="1500">
              <a:latin typeface="Corbel"/>
              <a:cs typeface="Corbel"/>
            </a:endParaRPr>
          </a:p>
          <a:p>
            <a:pPr marL="355600" marR="5080" indent="-342900">
              <a:lnSpc>
                <a:spcPts val="1440"/>
              </a:lnSpc>
              <a:spcBef>
                <a:spcPts val="790"/>
              </a:spcBef>
              <a:buClr>
                <a:srgbClr val="A6B727"/>
              </a:buClr>
              <a:buSzPct val="80000"/>
              <a:buAutoNum type="arabicPeriod" startAt="2"/>
              <a:tabLst>
                <a:tab pos="354965" algn="l"/>
                <a:tab pos="355600" algn="l"/>
              </a:tabLst>
            </a:pPr>
            <a:r>
              <a:rPr sz="1500" dirty="0">
                <a:latin typeface="Corbel"/>
                <a:cs typeface="Corbel"/>
              </a:rPr>
              <a:t>Запишите</a:t>
            </a:r>
            <a:r>
              <a:rPr sz="1500" spc="1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те</a:t>
            </a:r>
            <a:r>
              <a:rPr sz="1500" spc="-2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слова</a:t>
            </a:r>
            <a:r>
              <a:rPr sz="1500" spc="-2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и</a:t>
            </a:r>
            <a:r>
              <a:rPr sz="1500" spc="-2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словосочетания,</a:t>
            </a:r>
            <a:r>
              <a:rPr sz="1500" spc="1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которые</a:t>
            </a:r>
            <a:r>
              <a:rPr sz="1500" spc="-2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несут в</a:t>
            </a:r>
            <a:r>
              <a:rPr sz="1500" spc="-15" dirty="0">
                <a:latin typeface="Corbel"/>
                <a:cs typeface="Corbel"/>
              </a:rPr>
              <a:t> </a:t>
            </a:r>
            <a:r>
              <a:rPr sz="1500" spc="-20" dirty="0">
                <a:latin typeface="Corbel"/>
                <a:cs typeface="Corbel"/>
              </a:rPr>
              <a:t>себе </a:t>
            </a:r>
            <a:r>
              <a:rPr sz="1500" dirty="0">
                <a:latin typeface="Corbel"/>
                <a:cs typeface="Corbel"/>
              </a:rPr>
              <a:t>основную</a:t>
            </a:r>
            <a:r>
              <a:rPr sz="1500" spc="-3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информацию,</a:t>
            </a:r>
            <a:r>
              <a:rPr sz="1500" spc="2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отражают</a:t>
            </a:r>
            <a:r>
              <a:rPr sz="1500" spc="-1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тему</a:t>
            </a:r>
            <a:r>
              <a:rPr sz="1500" spc="-2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текста</a:t>
            </a:r>
            <a:r>
              <a:rPr sz="1500" spc="-2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и</a:t>
            </a:r>
            <a:r>
              <a:rPr sz="1500" spc="-2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основную</a:t>
            </a:r>
            <a:r>
              <a:rPr sz="1500" spc="-15" dirty="0">
                <a:latin typeface="Corbel"/>
                <a:cs typeface="Corbel"/>
              </a:rPr>
              <a:t> </a:t>
            </a:r>
            <a:r>
              <a:rPr sz="1500" spc="-10" dirty="0">
                <a:latin typeface="Corbel"/>
                <a:cs typeface="Corbel"/>
              </a:rPr>
              <a:t>мысль.</a:t>
            </a:r>
            <a:endParaRPr sz="1500">
              <a:latin typeface="Corbel"/>
              <a:cs typeface="Corbel"/>
            </a:endParaRPr>
          </a:p>
          <a:p>
            <a:pPr marL="355600" indent="-342900">
              <a:lnSpc>
                <a:spcPct val="100000"/>
              </a:lnSpc>
              <a:spcBef>
                <a:spcPts val="455"/>
              </a:spcBef>
              <a:buClr>
                <a:srgbClr val="A6B727"/>
              </a:buClr>
              <a:buSzPct val="80000"/>
              <a:buAutoNum type="arabicPeriod" startAt="2"/>
              <a:tabLst>
                <a:tab pos="354965" algn="l"/>
                <a:tab pos="355600" algn="l"/>
              </a:tabLst>
            </a:pPr>
            <a:r>
              <a:rPr sz="1500" dirty="0">
                <a:latin typeface="Corbel"/>
                <a:cs typeface="Corbel"/>
              </a:rPr>
              <a:t>Выделите</a:t>
            </a:r>
            <a:r>
              <a:rPr sz="1500" spc="-60" dirty="0">
                <a:latin typeface="Corbel"/>
                <a:cs typeface="Corbel"/>
              </a:rPr>
              <a:t> </a:t>
            </a:r>
            <a:r>
              <a:rPr sz="1500" spc="-10" dirty="0">
                <a:latin typeface="Corbel"/>
                <a:cs typeface="Corbel"/>
              </a:rPr>
              <a:t>микротемы.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19271" y="1005840"/>
            <a:ext cx="3145790" cy="279563"/>
          </a:xfrm>
          <a:prstGeom prst="rect">
            <a:avLst/>
          </a:prstGeom>
          <a:solidFill>
            <a:srgbClr val="F7F6DA"/>
          </a:solidFill>
          <a:ln w="9525">
            <a:solidFill>
              <a:srgbClr val="A6B727"/>
            </a:solidFill>
          </a:ln>
        </p:spPr>
        <p:txBody>
          <a:bodyPr vert="horz" wrap="square" lIns="0" tIns="33019" rIns="0" bIns="0" rtlCol="0">
            <a:spAutoFit/>
          </a:bodyPr>
          <a:lstStyle/>
          <a:p>
            <a:pPr marL="201295">
              <a:lnSpc>
                <a:spcPct val="100000"/>
              </a:lnSpc>
              <a:spcBef>
                <a:spcPts val="259"/>
              </a:spcBef>
            </a:pPr>
            <a:r>
              <a:rPr sz="1600" b="1" spc="-10" dirty="0">
                <a:latin typeface="Corbel"/>
                <a:cs typeface="Corbel"/>
              </a:rPr>
              <a:t>Примерное</a:t>
            </a:r>
            <a:r>
              <a:rPr sz="1600" b="1" spc="-30" dirty="0">
                <a:latin typeface="Corbel"/>
                <a:cs typeface="Corbel"/>
              </a:rPr>
              <a:t> </a:t>
            </a:r>
            <a:r>
              <a:rPr sz="1600" b="1" dirty="0">
                <a:latin typeface="Corbel"/>
                <a:cs typeface="Corbel"/>
              </a:rPr>
              <a:t>время:</a:t>
            </a:r>
            <a:r>
              <a:rPr sz="1600" b="1" spc="-5" dirty="0">
                <a:latin typeface="Corbel"/>
                <a:cs typeface="Corbel"/>
              </a:rPr>
              <a:t> </a:t>
            </a:r>
            <a:r>
              <a:rPr sz="1600" b="1" spc="-10" dirty="0">
                <a:latin typeface="Corbel"/>
                <a:cs typeface="Corbel"/>
              </a:rPr>
              <a:t>3-</a:t>
            </a:r>
            <a:r>
              <a:rPr sz="1600" b="1" dirty="0">
                <a:latin typeface="Corbel"/>
                <a:cs typeface="Corbel"/>
              </a:rPr>
              <a:t>4</a:t>
            </a:r>
            <a:r>
              <a:rPr sz="1600" b="1" spc="-20" dirty="0">
                <a:latin typeface="Corbel"/>
                <a:cs typeface="Corbel"/>
              </a:rPr>
              <a:t> </a:t>
            </a:r>
            <a:r>
              <a:rPr sz="1600" b="1" spc="-10" dirty="0">
                <a:latin typeface="Corbel"/>
                <a:cs typeface="Corbel"/>
              </a:rPr>
              <a:t>минуты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3192" y="2999233"/>
            <a:ext cx="6071870" cy="279564"/>
          </a:xfrm>
          <a:prstGeom prst="rect">
            <a:avLst/>
          </a:prstGeom>
          <a:solidFill>
            <a:srgbClr val="F7F6DA"/>
          </a:solidFill>
          <a:ln w="9525">
            <a:solidFill>
              <a:srgbClr val="A6B727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121285">
              <a:lnSpc>
                <a:spcPct val="100000"/>
              </a:lnSpc>
              <a:spcBef>
                <a:spcPts val="260"/>
              </a:spcBef>
            </a:pPr>
            <a:r>
              <a:rPr sz="1600" b="1" spc="-25" dirty="0">
                <a:latin typeface="Corbel"/>
                <a:cs typeface="Corbel"/>
              </a:rPr>
              <a:t>Текст</a:t>
            </a:r>
            <a:r>
              <a:rPr sz="1600" b="1" spc="-30" dirty="0">
                <a:latin typeface="Corbel"/>
                <a:cs typeface="Corbel"/>
              </a:rPr>
              <a:t> </a:t>
            </a:r>
            <a:r>
              <a:rPr sz="1600" b="1" spc="-10" dirty="0">
                <a:latin typeface="Corbel"/>
                <a:cs typeface="Corbel"/>
              </a:rPr>
              <a:t>изложения</a:t>
            </a:r>
            <a:r>
              <a:rPr sz="1600" b="1" spc="-35" dirty="0">
                <a:latin typeface="Corbel"/>
                <a:cs typeface="Corbel"/>
              </a:rPr>
              <a:t> </a:t>
            </a:r>
            <a:r>
              <a:rPr sz="1600" b="1" spc="-10" dirty="0">
                <a:latin typeface="Corbel"/>
                <a:cs typeface="Corbel"/>
              </a:rPr>
              <a:t>прослушивается</a:t>
            </a:r>
            <a:r>
              <a:rPr sz="1600" b="1" dirty="0">
                <a:latin typeface="Corbel"/>
                <a:cs typeface="Corbel"/>
              </a:rPr>
              <a:t> 2</a:t>
            </a:r>
            <a:r>
              <a:rPr sz="1600" b="1" spc="-35" dirty="0">
                <a:latin typeface="Corbel"/>
                <a:cs typeface="Corbel"/>
              </a:rPr>
              <a:t> </a:t>
            </a:r>
            <a:r>
              <a:rPr sz="1600" b="1" dirty="0">
                <a:latin typeface="Corbel"/>
                <a:cs typeface="Corbel"/>
              </a:rPr>
              <a:t>раза</a:t>
            </a:r>
            <a:r>
              <a:rPr sz="1600" b="1" spc="-30" dirty="0">
                <a:latin typeface="Corbel"/>
                <a:cs typeface="Corbel"/>
              </a:rPr>
              <a:t> </a:t>
            </a:r>
            <a:r>
              <a:rPr sz="1600" b="1" dirty="0">
                <a:latin typeface="Corbel"/>
                <a:cs typeface="Corbel"/>
              </a:rPr>
              <a:t>с</a:t>
            </a:r>
            <a:r>
              <a:rPr sz="1600" b="1" spc="-45" dirty="0">
                <a:latin typeface="Corbel"/>
                <a:cs typeface="Corbel"/>
              </a:rPr>
              <a:t> </a:t>
            </a:r>
            <a:r>
              <a:rPr sz="1600" b="1" spc="-10" dirty="0">
                <a:latin typeface="Corbel"/>
                <a:cs typeface="Corbel"/>
              </a:rPr>
              <a:t>интервалом </a:t>
            </a:r>
            <a:r>
              <a:rPr sz="1600" b="1" dirty="0">
                <a:latin typeface="Corbel"/>
                <a:cs typeface="Corbel"/>
              </a:rPr>
              <a:t>5-6</a:t>
            </a:r>
            <a:r>
              <a:rPr sz="1600" b="1" spc="-30" dirty="0">
                <a:latin typeface="Corbel"/>
                <a:cs typeface="Corbel"/>
              </a:rPr>
              <a:t> </a:t>
            </a:r>
            <a:r>
              <a:rPr sz="1600" b="1" spc="-10" dirty="0">
                <a:latin typeface="Corbel"/>
                <a:cs typeface="Corbel"/>
              </a:rPr>
              <a:t>минут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1048" y="3414777"/>
            <a:ext cx="1717675" cy="218008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45"/>
              </a:lnSpc>
            </a:pPr>
            <a:r>
              <a:rPr sz="1500" b="1" dirty="0">
                <a:latin typeface="Corbel"/>
                <a:cs typeface="Corbel"/>
              </a:rPr>
              <a:t>Во</a:t>
            </a:r>
            <a:r>
              <a:rPr sz="1500" b="1" spc="-20" dirty="0">
                <a:latin typeface="Corbel"/>
                <a:cs typeface="Corbel"/>
              </a:rPr>
              <a:t> </a:t>
            </a:r>
            <a:r>
              <a:rPr sz="1500" b="1" dirty="0">
                <a:latin typeface="Corbel"/>
                <a:cs typeface="Corbel"/>
              </a:rPr>
              <a:t>время</a:t>
            </a:r>
            <a:r>
              <a:rPr sz="1500" b="1" spc="10" dirty="0">
                <a:latin typeface="Corbel"/>
                <a:cs typeface="Corbel"/>
              </a:rPr>
              <a:t> </a:t>
            </a:r>
            <a:r>
              <a:rPr sz="1500" b="1" spc="-10" dirty="0">
                <a:latin typeface="Corbel"/>
                <a:cs typeface="Corbel"/>
              </a:rPr>
              <a:t>перерыва: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8450" y="3702507"/>
            <a:ext cx="5972175" cy="14747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ts val="1710"/>
              </a:lnSpc>
              <a:spcBef>
                <a:spcPts val="100"/>
              </a:spcBef>
              <a:buClr>
                <a:srgbClr val="A6B727"/>
              </a:buClr>
              <a:buSzPct val="80000"/>
              <a:buAutoNum type="arabicPeriod"/>
              <a:tabLst>
                <a:tab pos="354965" algn="l"/>
                <a:tab pos="355600" algn="l"/>
              </a:tabLst>
            </a:pPr>
            <a:r>
              <a:rPr sz="1500" dirty="0">
                <a:latin typeface="Corbel"/>
                <a:cs typeface="Corbel"/>
              </a:rPr>
              <a:t>Осмыслите</a:t>
            </a:r>
            <a:r>
              <a:rPr sz="1500" spc="-10" dirty="0">
                <a:latin typeface="Corbel"/>
                <a:cs typeface="Corbel"/>
              </a:rPr>
              <a:t> содержание</a:t>
            </a:r>
            <a:r>
              <a:rPr sz="1500" spc="-3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текста,</a:t>
            </a:r>
            <a:r>
              <a:rPr sz="1500" spc="-2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выясните</a:t>
            </a:r>
            <a:r>
              <a:rPr sz="1500" spc="-1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для</a:t>
            </a:r>
            <a:r>
              <a:rPr sz="1500" spc="-4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себя,</a:t>
            </a:r>
            <a:r>
              <a:rPr sz="1500" spc="-25" dirty="0">
                <a:latin typeface="Corbel"/>
                <a:cs typeface="Corbel"/>
              </a:rPr>
              <a:t> </a:t>
            </a:r>
            <a:r>
              <a:rPr sz="1500" spc="-10" dirty="0">
                <a:latin typeface="Corbel"/>
                <a:cs typeface="Corbel"/>
              </a:rPr>
              <a:t>какую</a:t>
            </a:r>
            <a:endParaRPr sz="1500">
              <a:latin typeface="Corbel"/>
              <a:cs typeface="Corbel"/>
            </a:endParaRPr>
          </a:p>
          <a:p>
            <a:pPr marL="355600">
              <a:lnSpc>
                <a:spcPts val="1710"/>
              </a:lnSpc>
            </a:pPr>
            <a:r>
              <a:rPr sz="1500" dirty="0">
                <a:latin typeface="Corbel"/>
                <a:cs typeface="Corbel"/>
              </a:rPr>
              <a:t>информацию</a:t>
            </a:r>
            <a:r>
              <a:rPr sz="1500" spc="1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пропустили</a:t>
            </a:r>
            <a:r>
              <a:rPr sz="1500" spc="1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или</a:t>
            </a:r>
            <a:r>
              <a:rPr sz="1500" spc="-1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не</a:t>
            </a:r>
            <a:r>
              <a:rPr sz="1500" spc="-15" dirty="0">
                <a:latin typeface="Corbel"/>
                <a:cs typeface="Corbel"/>
              </a:rPr>
              <a:t> </a:t>
            </a:r>
            <a:r>
              <a:rPr sz="1500" spc="-10" dirty="0">
                <a:latin typeface="Corbel"/>
                <a:cs typeface="Corbel"/>
              </a:rPr>
              <a:t>поняли.</a:t>
            </a:r>
            <a:endParaRPr sz="1500">
              <a:latin typeface="Corbel"/>
              <a:cs typeface="Corbel"/>
            </a:endParaRPr>
          </a:p>
          <a:p>
            <a:pPr marL="355600" marR="741045" indent="-342900">
              <a:lnSpc>
                <a:spcPts val="1620"/>
              </a:lnSpc>
              <a:spcBef>
                <a:spcPts val="815"/>
              </a:spcBef>
              <a:buClr>
                <a:srgbClr val="A6B727"/>
              </a:buClr>
              <a:buSzPct val="80000"/>
              <a:buAutoNum type="arabicPeriod" startAt="2"/>
              <a:tabLst>
                <a:tab pos="354965" algn="l"/>
                <a:tab pos="355600" algn="l"/>
              </a:tabLst>
            </a:pPr>
            <a:r>
              <a:rPr sz="1500" dirty="0">
                <a:latin typeface="Corbel"/>
                <a:cs typeface="Corbel"/>
              </a:rPr>
              <a:t>Кратко</a:t>
            </a:r>
            <a:r>
              <a:rPr sz="1500" spc="-1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запишите</a:t>
            </a:r>
            <a:r>
              <a:rPr sz="1500" spc="30" dirty="0">
                <a:latin typeface="Corbel"/>
                <a:cs typeface="Corbel"/>
              </a:rPr>
              <a:t> </a:t>
            </a:r>
            <a:r>
              <a:rPr sz="1500" spc="-10" dirty="0">
                <a:latin typeface="Corbel"/>
                <a:cs typeface="Corbel"/>
              </a:rPr>
              <a:t>последовательность </a:t>
            </a:r>
            <a:r>
              <a:rPr sz="1500" dirty="0">
                <a:latin typeface="Corbel"/>
                <a:cs typeface="Corbel"/>
              </a:rPr>
              <a:t>абзацев, то</a:t>
            </a:r>
            <a:r>
              <a:rPr sz="1500" spc="-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есть</a:t>
            </a:r>
            <a:r>
              <a:rPr sz="1500" spc="-5" dirty="0">
                <a:latin typeface="Corbel"/>
                <a:cs typeface="Corbel"/>
              </a:rPr>
              <a:t> </a:t>
            </a:r>
            <a:r>
              <a:rPr sz="1500" spc="-25" dirty="0">
                <a:latin typeface="Corbel"/>
                <a:cs typeface="Corbel"/>
              </a:rPr>
              <a:t>ход </a:t>
            </a:r>
            <a:r>
              <a:rPr sz="1500" dirty="0">
                <a:latin typeface="Corbel"/>
                <a:cs typeface="Corbel"/>
              </a:rPr>
              <a:t>рассуждений</a:t>
            </a:r>
            <a:r>
              <a:rPr sz="1500" spc="-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автора</a:t>
            </a:r>
            <a:r>
              <a:rPr sz="1500" spc="-1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или</a:t>
            </a:r>
            <a:r>
              <a:rPr sz="1500" spc="-3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хронологию</a:t>
            </a:r>
            <a:r>
              <a:rPr sz="1500" spc="-35" dirty="0">
                <a:latin typeface="Corbel"/>
                <a:cs typeface="Corbel"/>
              </a:rPr>
              <a:t> </a:t>
            </a:r>
            <a:r>
              <a:rPr sz="1500" spc="-10" dirty="0">
                <a:latin typeface="Corbel"/>
                <a:cs typeface="Corbel"/>
              </a:rPr>
              <a:t>событий.</a:t>
            </a:r>
            <a:endParaRPr sz="1500">
              <a:latin typeface="Corbel"/>
              <a:cs typeface="Corbel"/>
            </a:endParaRPr>
          </a:p>
          <a:p>
            <a:pPr marL="355600" marR="5080" indent="-342900">
              <a:lnSpc>
                <a:spcPts val="1620"/>
              </a:lnSpc>
              <a:spcBef>
                <a:spcPts val="805"/>
              </a:spcBef>
              <a:buClr>
                <a:srgbClr val="A6B727"/>
              </a:buClr>
              <a:buSzPct val="80000"/>
              <a:buAutoNum type="arabicPeriod" startAt="2"/>
              <a:tabLst>
                <a:tab pos="354965" algn="l"/>
                <a:tab pos="355600" algn="l"/>
              </a:tabLst>
            </a:pPr>
            <a:r>
              <a:rPr sz="1500" dirty="0">
                <a:latin typeface="Corbel"/>
                <a:cs typeface="Corbel"/>
              </a:rPr>
              <a:t>В</a:t>
            </a:r>
            <a:r>
              <a:rPr sz="1500" spc="-3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каждом</a:t>
            </a:r>
            <a:r>
              <a:rPr sz="1500" spc="-4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абзаце</a:t>
            </a:r>
            <a:r>
              <a:rPr sz="1500" spc="-10" dirty="0">
                <a:latin typeface="Corbel"/>
                <a:cs typeface="Corbel"/>
              </a:rPr>
              <a:t> оставьте</a:t>
            </a:r>
            <a:r>
              <a:rPr sz="1500" spc="-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место,</a:t>
            </a:r>
            <a:r>
              <a:rPr sz="1500" spc="-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чтобы</a:t>
            </a:r>
            <a:r>
              <a:rPr sz="1500" spc="-1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при втором</a:t>
            </a:r>
            <a:r>
              <a:rPr sz="1500" spc="-15" dirty="0">
                <a:latin typeface="Corbel"/>
                <a:cs typeface="Corbel"/>
              </a:rPr>
              <a:t> </a:t>
            </a:r>
            <a:r>
              <a:rPr sz="1500" spc="-10" dirty="0">
                <a:latin typeface="Corbel"/>
                <a:cs typeface="Corbel"/>
              </a:rPr>
              <a:t>прослушивании </a:t>
            </a:r>
            <a:r>
              <a:rPr sz="1500" dirty="0">
                <a:latin typeface="Corbel"/>
                <a:cs typeface="Corbel"/>
              </a:rPr>
              <a:t>записать</a:t>
            </a:r>
            <a:r>
              <a:rPr sz="1500" spc="-2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основные</a:t>
            </a:r>
            <a:r>
              <a:rPr sz="1500" spc="-20" dirty="0">
                <a:latin typeface="Corbel"/>
                <a:cs typeface="Corbel"/>
              </a:rPr>
              <a:t> </a:t>
            </a:r>
            <a:r>
              <a:rPr sz="1500" spc="-10" dirty="0">
                <a:latin typeface="Corbel"/>
                <a:cs typeface="Corbel"/>
              </a:rPr>
              <a:t>моменты.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1048" y="5257801"/>
            <a:ext cx="1614170" cy="218008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45"/>
              </a:lnSpc>
            </a:pPr>
            <a:r>
              <a:rPr sz="1500" b="1" dirty="0">
                <a:latin typeface="Corbel"/>
                <a:cs typeface="Corbel"/>
              </a:rPr>
              <a:t>Второе</a:t>
            </a:r>
            <a:r>
              <a:rPr sz="1500" b="1" spc="-20" dirty="0">
                <a:latin typeface="Corbel"/>
                <a:cs typeface="Corbel"/>
              </a:rPr>
              <a:t> </a:t>
            </a:r>
            <a:r>
              <a:rPr sz="1500" b="1" spc="-10" dirty="0">
                <a:latin typeface="Corbel"/>
                <a:cs typeface="Corbel"/>
              </a:rPr>
              <a:t>прочтение: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8450" y="5468922"/>
            <a:ext cx="5353685" cy="834203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05"/>
              </a:spcBef>
              <a:buClr>
                <a:srgbClr val="A6B727"/>
              </a:buClr>
              <a:buSzPct val="80000"/>
              <a:buAutoNum type="arabicPeriod"/>
              <a:tabLst>
                <a:tab pos="354965" algn="l"/>
                <a:tab pos="355600" algn="l"/>
              </a:tabLst>
            </a:pPr>
            <a:r>
              <a:rPr sz="1500" dirty="0">
                <a:latin typeface="Corbel"/>
                <a:cs typeface="Corbel"/>
              </a:rPr>
              <a:t>Вносите</a:t>
            </a:r>
            <a:r>
              <a:rPr sz="1500" spc="-4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дополнения</a:t>
            </a:r>
            <a:r>
              <a:rPr sz="1500" spc="-3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в</a:t>
            </a:r>
            <a:r>
              <a:rPr sz="1500" spc="-4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предварительные</a:t>
            </a:r>
            <a:r>
              <a:rPr sz="1500" spc="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записи</a:t>
            </a:r>
            <a:r>
              <a:rPr sz="1500" spc="-15" dirty="0">
                <a:latin typeface="Corbel"/>
                <a:cs typeface="Corbel"/>
              </a:rPr>
              <a:t> </a:t>
            </a:r>
            <a:r>
              <a:rPr sz="1500" spc="-10" dirty="0">
                <a:latin typeface="Corbel"/>
                <a:cs typeface="Corbel"/>
              </a:rPr>
              <a:t>изложения.</a:t>
            </a:r>
            <a:endParaRPr sz="1500">
              <a:latin typeface="Corbel"/>
              <a:cs typeface="Corbel"/>
            </a:endParaRPr>
          </a:p>
          <a:p>
            <a:pPr marL="355600" indent="-342900">
              <a:lnSpc>
                <a:spcPts val="1710"/>
              </a:lnSpc>
              <a:spcBef>
                <a:spcPts val="615"/>
              </a:spcBef>
              <a:buClr>
                <a:srgbClr val="A6B727"/>
              </a:buClr>
              <a:buSzPct val="80000"/>
              <a:buAutoNum type="arabicPeriod"/>
              <a:tabLst>
                <a:tab pos="354965" algn="l"/>
                <a:tab pos="355600" algn="l"/>
              </a:tabLst>
            </a:pPr>
            <a:r>
              <a:rPr sz="1500" dirty="0">
                <a:latin typeface="Corbel"/>
                <a:cs typeface="Corbel"/>
              </a:rPr>
              <a:t>Отредактируйте</a:t>
            </a:r>
            <a:r>
              <a:rPr sz="1500" spc="-1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первичный</a:t>
            </a:r>
            <a:r>
              <a:rPr sz="1500" spc="-1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план,</a:t>
            </a:r>
            <a:r>
              <a:rPr sz="1500" spc="-35" dirty="0">
                <a:latin typeface="Corbel"/>
                <a:cs typeface="Corbel"/>
              </a:rPr>
              <a:t> </a:t>
            </a:r>
            <a:r>
              <a:rPr sz="1500" spc="-10" dirty="0">
                <a:latin typeface="Corbel"/>
                <a:cs typeface="Corbel"/>
              </a:rPr>
              <a:t>проверьте</a:t>
            </a:r>
            <a:r>
              <a:rPr sz="1500" spc="-20" dirty="0">
                <a:latin typeface="Corbel"/>
                <a:cs typeface="Corbel"/>
              </a:rPr>
              <a:t> </a:t>
            </a:r>
            <a:r>
              <a:rPr sz="1500" spc="-10" dirty="0">
                <a:latin typeface="Corbel"/>
                <a:cs typeface="Corbel"/>
              </a:rPr>
              <a:t>правильность</a:t>
            </a:r>
            <a:endParaRPr sz="1500">
              <a:latin typeface="Corbel"/>
              <a:cs typeface="Corbel"/>
            </a:endParaRPr>
          </a:p>
          <a:p>
            <a:pPr marL="355600">
              <a:lnSpc>
                <a:spcPts val="1710"/>
              </a:lnSpc>
            </a:pPr>
            <a:r>
              <a:rPr sz="1500" dirty="0">
                <a:latin typeface="Corbel"/>
                <a:cs typeface="Corbel"/>
              </a:rPr>
              <a:t>выделения</a:t>
            </a:r>
            <a:r>
              <a:rPr sz="1500" spc="-65" dirty="0">
                <a:latin typeface="Corbel"/>
                <a:cs typeface="Corbel"/>
              </a:rPr>
              <a:t> </a:t>
            </a:r>
            <a:r>
              <a:rPr sz="1500" spc="-10" dirty="0">
                <a:latin typeface="Corbel"/>
                <a:cs typeface="Corbel"/>
              </a:rPr>
              <a:t>абзацев..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1149" y="6428043"/>
            <a:ext cx="5080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15"/>
              </a:lnSpc>
            </a:pPr>
            <a:r>
              <a:rPr sz="1500" dirty="0">
                <a:latin typeface="Corbel"/>
                <a:cs typeface="Corbel"/>
              </a:rPr>
              <a:t>.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11048" y="6496939"/>
            <a:ext cx="2318385" cy="230832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50"/>
              </a:lnSpc>
            </a:pPr>
            <a:r>
              <a:rPr sz="1500" b="1" dirty="0">
                <a:latin typeface="Corbel"/>
                <a:cs typeface="Corbel"/>
              </a:rPr>
              <a:t>Корректировка</a:t>
            </a:r>
            <a:r>
              <a:rPr sz="1500" b="1" spc="-30" dirty="0">
                <a:latin typeface="Corbel"/>
                <a:cs typeface="Corbel"/>
              </a:rPr>
              <a:t> </a:t>
            </a:r>
            <a:r>
              <a:rPr sz="1500" b="1" spc="-10" dirty="0">
                <a:latin typeface="Corbel"/>
                <a:cs typeface="Corbel"/>
              </a:rPr>
              <a:t>черновика: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8450" y="6785865"/>
            <a:ext cx="5299710" cy="1280161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355600" marR="485140" indent="-342900">
              <a:lnSpc>
                <a:spcPts val="1620"/>
              </a:lnSpc>
              <a:spcBef>
                <a:spcPts val="300"/>
              </a:spcBef>
              <a:buClr>
                <a:srgbClr val="A6B727"/>
              </a:buClr>
              <a:buSzPct val="80000"/>
              <a:buAutoNum type="arabicPeriod"/>
              <a:tabLst>
                <a:tab pos="354965" algn="l"/>
                <a:tab pos="355600" algn="l"/>
              </a:tabLst>
            </a:pPr>
            <a:r>
              <a:rPr sz="1500" dirty="0">
                <a:latin typeface="Corbel"/>
                <a:cs typeface="Corbel"/>
              </a:rPr>
              <a:t>Допишите</a:t>
            </a:r>
            <a:r>
              <a:rPr sz="1500" spc="-2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все</a:t>
            </a:r>
            <a:r>
              <a:rPr sz="1500" spc="-3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сокращенные</a:t>
            </a:r>
            <a:r>
              <a:rPr sz="1500" spc="-2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слова,</a:t>
            </a:r>
            <a:r>
              <a:rPr sz="1500" spc="-2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дополните</a:t>
            </a:r>
            <a:r>
              <a:rPr sz="1500" spc="-3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текст</a:t>
            </a:r>
            <a:r>
              <a:rPr sz="1500" spc="-25" dirty="0">
                <a:latin typeface="Corbel"/>
                <a:cs typeface="Corbel"/>
              </a:rPr>
              <a:t> </a:t>
            </a:r>
            <a:r>
              <a:rPr sz="1500" spc="-50" dirty="0">
                <a:latin typeface="Corbel"/>
                <a:cs typeface="Corbel"/>
              </a:rPr>
              <a:t>и </a:t>
            </a:r>
            <a:r>
              <a:rPr sz="1500" dirty="0">
                <a:latin typeface="Corbel"/>
                <a:cs typeface="Corbel"/>
              </a:rPr>
              <a:t>перечитайте</a:t>
            </a:r>
            <a:r>
              <a:rPr sz="1500" spc="15" dirty="0">
                <a:latin typeface="Corbel"/>
                <a:cs typeface="Corbel"/>
              </a:rPr>
              <a:t> </a:t>
            </a:r>
            <a:r>
              <a:rPr sz="1500" spc="-20" dirty="0">
                <a:latin typeface="Corbel"/>
                <a:cs typeface="Corbel"/>
              </a:rPr>
              <a:t>его.</a:t>
            </a:r>
            <a:endParaRPr sz="1500">
              <a:latin typeface="Corbel"/>
              <a:cs typeface="Corbel"/>
            </a:endParaRPr>
          </a:p>
          <a:p>
            <a:pPr marL="355600" marR="5080" indent="-342900">
              <a:lnSpc>
                <a:spcPts val="1620"/>
              </a:lnSpc>
              <a:spcBef>
                <a:spcPts val="795"/>
              </a:spcBef>
              <a:buClr>
                <a:srgbClr val="A6B727"/>
              </a:buClr>
              <a:buSzPct val="80000"/>
              <a:buAutoNum type="arabicPeriod"/>
              <a:tabLst>
                <a:tab pos="354965" algn="l"/>
                <a:tab pos="355600" algn="l"/>
              </a:tabLst>
            </a:pPr>
            <a:r>
              <a:rPr sz="1500" dirty="0">
                <a:latin typeface="Corbel"/>
                <a:cs typeface="Corbel"/>
              </a:rPr>
              <a:t>Используйте</a:t>
            </a:r>
            <a:r>
              <a:rPr sz="1500" spc="-2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приемы сжатия,</a:t>
            </a:r>
            <a:r>
              <a:rPr sz="1500" spc="-20" dirty="0">
                <a:latin typeface="Corbel"/>
                <a:cs typeface="Corbel"/>
              </a:rPr>
              <a:t> </a:t>
            </a:r>
            <a:r>
              <a:rPr sz="1500" spc="-35" dirty="0">
                <a:latin typeface="Corbel"/>
                <a:cs typeface="Corbel"/>
              </a:rPr>
              <a:t>где</a:t>
            </a:r>
            <a:r>
              <a:rPr sz="1500" spc="-2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это</a:t>
            </a:r>
            <a:r>
              <a:rPr sz="1500" spc="-4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возможно,</a:t>
            </a:r>
            <a:r>
              <a:rPr sz="1500" spc="-3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и</a:t>
            </a:r>
            <a:r>
              <a:rPr sz="1500" spc="-20" dirty="0">
                <a:latin typeface="Corbel"/>
                <a:cs typeface="Corbel"/>
              </a:rPr>
              <a:t> </a:t>
            </a:r>
            <a:r>
              <a:rPr sz="1500" spc="-10" dirty="0">
                <a:latin typeface="Corbel"/>
                <a:cs typeface="Corbel"/>
              </a:rPr>
              <a:t>запишите </a:t>
            </a:r>
            <a:r>
              <a:rPr sz="1500" dirty="0">
                <a:latin typeface="Corbel"/>
                <a:cs typeface="Corbel"/>
              </a:rPr>
              <a:t>получившийся</a:t>
            </a:r>
            <a:r>
              <a:rPr sz="1500" spc="-50" dirty="0">
                <a:latin typeface="Corbel"/>
                <a:cs typeface="Corbel"/>
              </a:rPr>
              <a:t> </a:t>
            </a:r>
            <a:r>
              <a:rPr sz="1500" spc="-10" dirty="0">
                <a:latin typeface="Corbel"/>
                <a:cs typeface="Corbel"/>
              </a:rPr>
              <a:t>текст.</a:t>
            </a:r>
            <a:endParaRPr sz="1500">
              <a:latin typeface="Corbel"/>
              <a:cs typeface="Corbel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lr>
                <a:srgbClr val="A6B727"/>
              </a:buClr>
              <a:buSzPct val="80000"/>
              <a:buAutoNum type="arabicPeriod"/>
              <a:tabLst>
                <a:tab pos="354965" algn="l"/>
                <a:tab pos="355600" algn="l"/>
              </a:tabLst>
            </a:pPr>
            <a:r>
              <a:rPr sz="1500" dirty="0">
                <a:latin typeface="Corbel"/>
                <a:cs typeface="Corbel"/>
              </a:rPr>
              <a:t>Пересчитайте</a:t>
            </a:r>
            <a:r>
              <a:rPr sz="1500" spc="1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слова.</a:t>
            </a:r>
            <a:r>
              <a:rPr sz="1500" spc="-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Их</a:t>
            </a:r>
            <a:r>
              <a:rPr sz="1500" spc="-5" dirty="0">
                <a:latin typeface="Corbel"/>
                <a:cs typeface="Corbel"/>
              </a:rPr>
              <a:t> </a:t>
            </a:r>
            <a:r>
              <a:rPr sz="1500" spc="-10" dirty="0">
                <a:latin typeface="Corbel"/>
                <a:cs typeface="Corbel"/>
              </a:rPr>
              <a:t>должно</a:t>
            </a:r>
            <a:r>
              <a:rPr sz="1500" spc="-3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быть</a:t>
            </a:r>
            <a:r>
              <a:rPr sz="1500" spc="-1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минимум</a:t>
            </a:r>
            <a:r>
              <a:rPr sz="1500" spc="20" dirty="0">
                <a:latin typeface="Corbel"/>
                <a:cs typeface="Corbel"/>
              </a:rPr>
              <a:t> </a:t>
            </a:r>
            <a:r>
              <a:rPr sz="1500" spc="-25" dirty="0">
                <a:latin typeface="Corbel"/>
                <a:cs typeface="Corbel"/>
              </a:rPr>
              <a:t>70.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1149" y="8180897"/>
            <a:ext cx="5080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15"/>
              </a:lnSpc>
            </a:pPr>
            <a:r>
              <a:rPr sz="1500" dirty="0">
                <a:latin typeface="Corbel"/>
                <a:cs typeface="Corbel"/>
              </a:rPr>
              <a:t>.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19271" y="6426709"/>
            <a:ext cx="3145790" cy="280205"/>
          </a:xfrm>
          <a:prstGeom prst="rect">
            <a:avLst/>
          </a:prstGeom>
          <a:solidFill>
            <a:srgbClr val="F7F6DA"/>
          </a:solidFill>
          <a:ln w="9525">
            <a:solidFill>
              <a:srgbClr val="A6B727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72085">
              <a:lnSpc>
                <a:spcPct val="100000"/>
              </a:lnSpc>
              <a:spcBef>
                <a:spcPts val="265"/>
              </a:spcBef>
            </a:pPr>
            <a:r>
              <a:rPr sz="1600" b="1" spc="-10" dirty="0">
                <a:latin typeface="Corbel"/>
                <a:cs typeface="Corbel"/>
              </a:rPr>
              <a:t>Примерное</a:t>
            </a:r>
            <a:r>
              <a:rPr sz="1600" b="1" spc="-30" dirty="0">
                <a:latin typeface="Corbel"/>
                <a:cs typeface="Corbel"/>
              </a:rPr>
              <a:t> </a:t>
            </a:r>
            <a:r>
              <a:rPr sz="1600" b="1" dirty="0">
                <a:latin typeface="Corbel"/>
                <a:cs typeface="Corbel"/>
              </a:rPr>
              <a:t>время:</a:t>
            </a:r>
            <a:r>
              <a:rPr sz="1600" b="1" spc="-5" dirty="0">
                <a:latin typeface="Corbel"/>
                <a:cs typeface="Corbel"/>
              </a:rPr>
              <a:t> </a:t>
            </a:r>
            <a:r>
              <a:rPr sz="1600" b="1" spc="-10" dirty="0">
                <a:latin typeface="Corbel"/>
                <a:cs typeface="Corbel"/>
              </a:rPr>
              <a:t>10-</a:t>
            </a:r>
            <a:r>
              <a:rPr sz="1600" b="1" dirty="0">
                <a:latin typeface="Corbel"/>
                <a:cs typeface="Corbel"/>
              </a:rPr>
              <a:t>15</a:t>
            </a:r>
            <a:r>
              <a:rPr sz="1600" b="1" spc="-25" dirty="0">
                <a:latin typeface="Corbel"/>
                <a:cs typeface="Corbel"/>
              </a:rPr>
              <a:t> </a:t>
            </a:r>
            <a:r>
              <a:rPr sz="1600" b="1" spc="-20" dirty="0">
                <a:latin typeface="Corbel"/>
                <a:cs typeface="Corbel"/>
              </a:rPr>
              <a:t>минут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319271" y="8115301"/>
            <a:ext cx="3145790" cy="280205"/>
          </a:xfrm>
          <a:prstGeom prst="rect">
            <a:avLst/>
          </a:prstGeom>
          <a:solidFill>
            <a:srgbClr val="F7F6DA"/>
          </a:solidFill>
          <a:ln w="9525">
            <a:solidFill>
              <a:srgbClr val="A6B727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220979">
              <a:lnSpc>
                <a:spcPct val="100000"/>
              </a:lnSpc>
              <a:spcBef>
                <a:spcPts val="265"/>
              </a:spcBef>
            </a:pPr>
            <a:r>
              <a:rPr sz="1600" b="1" spc="-10" dirty="0">
                <a:latin typeface="Corbel"/>
                <a:cs typeface="Corbel"/>
              </a:rPr>
              <a:t>Примерное</a:t>
            </a:r>
            <a:r>
              <a:rPr sz="1600" b="1" spc="-30" dirty="0">
                <a:latin typeface="Corbel"/>
                <a:cs typeface="Corbel"/>
              </a:rPr>
              <a:t> </a:t>
            </a:r>
            <a:r>
              <a:rPr sz="1600" b="1" dirty="0">
                <a:latin typeface="Corbel"/>
                <a:cs typeface="Corbel"/>
              </a:rPr>
              <a:t>время:</a:t>
            </a:r>
            <a:r>
              <a:rPr sz="1600" b="1" spc="-5" dirty="0">
                <a:latin typeface="Corbel"/>
                <a:cs typeface="Corbel"/>
              </a:rPr>
              <a:t> </a:t>
            </a:r>
            <a:r>
              <a:rPr sz="1600" b="1" spc="-10" dirty="0">
                <a:latin typeface="Corbel"/>
                <a:cs typeface="Corbel"/>
              </a:rPr>
              <a:t>5-</a:t>
            </a:r>
            <a:r>
              <a:rPr sz="1600" b="1" dirty="0">
                <a:latin typeface="Corbel"/>
                <a:cs typeface="Corbel"/>
              </a:rPr>
              <a:t>10</a:t>
            </a:r>
            <a:r>
              <a:rPr sz="1600" b="1" spc="-15" dirty="0">
                <a:latin typeface="Corbel"/>
                <a:cs typeface="Corbel"/>
              </a:rPr>
              <a:t> </a:t>
            </a:r>
            <a:r>
              <a:rPr sz="1600" b="1" spc="-10" dirty="0">
                <a:latin typeface="Corbel"/>
                <a:cs typeface="Corbel"/>
              </a:rPr>
              <a:t>минут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11049" y="8188960"/>
            <a:ext cx="2009139" cy="230832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50"/>
              </a:lnSpc>
            </a:pPr>
            <a:r>
              <a:rPr sz="1500" b="1" dirty="0">
                <a:latin typeface="Corbel"/>
                <a:cs typeface="Corbel"/>
              </a:rPr>
              <a:t>Проверка</a:t>
            </a:r>
            <a:r>
              <a:rPr sz="1500" b="1" spc="10" dirty="0">
                <a:latin typeface="Corbel"/>
                <a:cs typeface="Corbel"/>
              </a:rPr>
              <a:t> </a:t>
            </a:r>
            <a:r>
              <a:rPr sz="1500" b="1" spc="-10" dirty="0">
                <a:latin typeface="Corbel"/>
                <a:cs typeface="Corbel"/>
              </a:rPr>
              <a:t>грамотности: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98450" y="8477808"/>
            <a:ext cx="5334000" cy="1064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ts val="1710"/>
              </a:lnSpc>
              <a:spcBef>
                <a:spcPts val="100"/>
              </a:spcBef>
              <a:buClr>
                <a:srgbClr val="A6B727"/>
              </a:buClr>
              <a:buSzPct val="80000"/>
              <a:buAutoNum type="arabicPeriod"/>
              <a:tabLst>
                <a:tab pos="354965" algn="l"/>
                <a:tab pos="355600" algn="l"/>
              </a:tabLst>
            </a:pPr>
            <a:r>
              <a:rPr sz="1500" spc="-20" dirty="0">
                <a:latin typeface="Corbel"/>
                <a:cs typeface="Corbel"/>
              </a:rPr>
              <a:t>Отметьте</a:t>
            </a:r>
            <a:r>
              <a:rPr sz="1500" spc="-1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повторы, </a:t>
            </a:r>
            <a:r>
              <a:rPr sz="1500" spc="-10" dirty="0">
                <a:latin typeface="Corbel"/>
                <a:cs typeface="Corbel"/>
              </a:rPr>
              <a:t>проверьте</a:t>
            </a:r>
            <a:r>
              <a:rPr sz="1500" spc="1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орфографию</a:t>
            </a:r>
            <a:r>
              <a:rPr sz="1500" spc="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и</a:t>
            </a:r>
            <a:r>
              <a:rPr sz="1500" spc="-10" dirty="0">
                <a:latin typeface="Corbel"/>
                <a:cs typeface="Corbel"/>
              </a:rPr>
              <a:t> пунктуацию,</a:t>
            </a:r>
            <a:endParaRPr sz="1500">
              <a:latin typeface="Corbel"/>
              <a:cs typeface="Corbel"/>
            </a:endParaRPr>
          </a:p>
          <a:p>
            <a:pPr marL="355600">
              <a:lnSpc>
                <a:spcPts val="1710"/>
              </a:lnSpc>
            </a:pPr>
            <a:r>
              <a:rPr sz="1500" dirty="0">
                <a:latin typeface="Corbel"/>
                <a:cs typeface="Corbel"/>
              </a:rPr>
              <a:t>построение</a:t>
            </a:r>
            <a:r>
              <a:rPr sz="1500" spc="-10" dirty="0">
                <a:latin typeface="Corbel"/>
                <a:cs typeface="Corbel"/>
              </a:rPr>
              <a:t> предложений.</a:t>
            </a:r>
            <a:endParaRPr sz="1500">
              <a:latin typeface="Corbel"/>
              <a:cs typeface="Corbel"/>
            </a:endParaRPr>
          </a:p>
          <a:p>
            <a:pPr marL="355600" indent="-342900">
              <a:lnSpc>
                <a:spcPct val="100000"/>
              </a:lnSpc>
              <a:spcBef>
                <a:spcPts val="615"/>
              </a:spcBef>
              <a:buClr>
                <a:srgbClr val="A6B727"/>
              </a:buClr>
              <a:buSzPct val="80000"/>
              <a:buAutoNum type="arabicPeriod" startAt="2"/>
              <a:tabLst>
                <a:tab pos="354965" algn="l"/>
                <a:tab pos="355600" algn="l"/>
              </a:tabLst>
            </a:pPr>
            <a:r>
              <a:rPr sz="1500" spc="-10" dirty="0">
                <a:latin typeface="Corbel"/>
                <a:cs typeface="Corbel"/>
              </a:rPr>
              <a:t>Подчеркните</a:t>
            </a:r>
            <a:r>
              <a:rPr sz="1500" spc="-2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все</a:t>
            </a:r>
            <a:r>
              <a:rPr sz="1500" spc="-1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слова,</a:t>
            </a:r>
            <a:r>
              <a:rPr sz="1500" spc="-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в</a:t>
            </a:r>
            <a:r>
              <a:rPr sz="1500" spc="-2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написании</a:t>
            </a:r>
            <a:r>
              <a:rPr sz="1500" spc="3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которых</a:t>
            </a:r>
            <a:r>
              <a:rPr sz="1500" spc="-20" dirty="0">
                <a:latin typeface="Corbel"/>
                <a:cs typeface="Corbel"/>
              </a:rPr>
              <a:t> </a:t>
            </a:r>
            <a:r>
              <a:rPr sz="1500" spc="-10" dirty="0">
                <a:latin typeface="Corbel"/>
                <a:cs typeface="Corbel"/>
              </a:rPr>
              <a:t>сомневаетесь.</a:t>
            </a:r>
            <a:endParaRPr sz="1500">
              <a:latin typeface="Corbel"/>
              <a:cs typeface="Corbel"/>
            </a:endParaRPr>
          </a:p>
          <a:p>
            <a:pPr marL="355600" indent="-342900">
              <a:lnSpc>
                <a:spcPct val="100000"/>
              </a:lnSpc>
              <a:spcBef>
                <a:spcPts val="620"/>
              </a:spcBef>
              <a:buClr>
                <a:srgbClr val="A6B727"/>
              </a:buClr>
              <a:buSzPct val="80000"/>
              <a:buAutoNum type="arabicPeriod" startAt="2"/>
              <a:tabLst>
                <a:tab pos="354965" algn="l"/>
                <a:tab pos="355600" algn="l"/>
              </a:tabLst>
            </a:pPr>
            <a:r>
              <a:rPr sz="1500" spc="-10" dirty="0">
                <a:latin typeface="Corbel"/>
                <a:cs typeface="Corbel"/>
              </a:rPr>
              <a:t>Проверьте</a:t>
            </a:r>
            <a:r>
              <a:rPr sz="1500" spc="-3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их</a:t>
            </a:r>
            <a:r>
              <a:rPr sz="1500" spc="-1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по</a:t>
            </a:r>
            <a:r>
              <a:rPr sz="1500" spc="-2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орфографическому</a:t>
            </a:r>
            <a:r>
              <a:rPr sz="1500" spc="-5" dirty="0">
                <a:latin typeface="Corbel"/>
                <a:cs typeface="Corbel"/>
              </a:rPr>
              <a:t> </a:t>
            </a:r>
            <a:r>
              <a:rPr sz="1500" spc="-10" dirty="0">
                <a:latin typeface="Corbel"/>
                <a:cs typeface="Corbel"/>
              </a:rPr>
              <a:t>словарю.</a:t>
            </a:r>
            <a:endParaRPr sz="15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12517" y="1089407"/>
            <a:ext cx="1677035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0" dirty="0"/>
              <a:t>Лайфхаки</a:t>
            </a:r>
            <a:endParaRPr sz="30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6876" y="87732"/>
            <a:ext cx="1883143" cy="2116988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815136" y="2049527"/>
            <a:ext cx="5581650" cy="961802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>
              <a:lnSpc>
                <a:spcPts val="1620"/>
              </a:lnSpc>
              <a:spcBef>
                <a:spcPts val="300"/>
              </a:spcBef>
            </a:pPr>
            <a:r>
              <a:rPr sz="1500" dirty="0">
                <a:latin typeface="Corbel"/>
                <a:cs typeface="Corbel"/>
              </a:rPr>
              <a:t>В</a:t>
            </a:r>
            <a:r>
              <a:rPr sz="1500" spc="-9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ОГЭ</a:t>
            </a:r>
            <a:r>
              <a:rPr sz="1500" spc="-2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по</a:t>
            </a:r>
            <a:r>
              <a:rPr sz="1500" spc="-1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русскому</a:t>
            </a:r>
            <a:r>
              <a:rPr sz="1500" spc="1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языку</a:t>
            </a:r>
            <a:r>
              <a:rPr sz="1500" spc="1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микротема</a:t>
            </a:r>
            <a:r>
              <a:rPr sz="1500" spc="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равна</a:t>
            </a:r>
            <a:r>
              <a:rPr sz="1500" spc="10" dirty="0">
                <a:latin typeface="Corbel"/>
                <a:cs typeface="Corbel"/>
              </a:rPr>
              <a:t> </a:t>
            </a:r>
            <a:r>
              <a:rPr sz="1500" spc="-20" dirty="0">
                <a:latin typeface="Corbel"/>
                <a:cs typeface="Corbel"/>
              </a:rPr>
              <a:t>абзацу.</a:t>
            </a:r>
            <a:r>
              <a:rPr sz="1500" spc="-5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Обычно</a:t>
            </a:r>
            <a:r>
              <a:rPr sz="1500" spc="-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в</a:t>
            </a:r>
            <a:r>
              <a:rPr sz="1500" spc="-10" dirty="0">
                <a:latin typeface="Corbel"/>
                <a:cs typeface="Corbel"/>
              </a:rPr>
              <a:t> тексте </a:t>
            </a:r>
            <a:r>
              <a:rPr sz="1500" dirty="0">
                <a:latin typeface="Corbel"/>
                <a:cs typeface="Corbel"/>
              </a:rPr>
              <a:t>3</a:t>
            </a:r>
            <a:r>
              <a:rPr sz="1500" spc="-50" dirty="0">
                <a:latin typeface="Corbel"/>
                <a:cs typeface="Corbel"/>
              </a:rPr>
              <a:t> </a:t>
            </a:r>
            <a:r>
              <a:rPr sz="1500" spc="-10" dirty="0">
                <a:latin typeface="Corbel"/>
                <a:cs typeface="Corbel"/>
              </a:rPr>
              <a:t>абзаца.</a:t>
            </a:r>
            <a:r>
              <a:rPr sz="1500" spc="-90" dirty="0">
                <a:latin typeface="Corbel"/>
                <a:cs typeface="Corbel"/>
              </a:rPr>
              <a:t> </a:t>
            </a:r>
            <a:r>
              <a:rPr sz="1500" spc="-20" dirty="0">
                <a:latin typeface="Corbel"/>
                <a:cs typeface="Corbel"/>
              </a:rPr>
              <a:t>Текст</a:t>
            </a:r>
            <a:r>
              <a:rPr sz="1500" spc="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примерным</a:t>
            </a:r>
            <a:r>
              <a:rPr sz="1500" spc="2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объемом</a:t>
            </a:r>
            <a:r>
              <a:rPr sz="1500" spc="-2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200</a:t>
            </a:r>
            <a:r>
              <a:rPr sz="1500" spc="-25" dirty="0">
                <a:latin typeface="Corbel"/>
                <a:cs typeface="Corbel"/>
              </a:rPr>
              <a:t> </a:t>
            </a:r>
            <a:r>
              <a:rPr sz="1500" spc="-10" dirty="0">
                <a:latin typeface="Corbel"/>
                <a:cs typeface="Corbel"/>
              </a:rPr>
              <a:t>слов.</a:t>
            </a:r>
            <a:endParaRPr sz="1500">
              <a:latin typeface="Corbel"/>
              <a:cs typeface="Corbel"/>
            </a:endParaRPr>
          </a:p>
          <a:p>
            <a:pPr marL="12700" marR="871219">
              <a:lnSpc>
                <a:spcPts val="1620"/>
              </a:lnSpc>
              <a:spcBef>
                <a:spcPts val="805"/>
              </a:spcBef>
            </a:pPr>
            <a:r>
              <a:rPr sz="1500" dirty="0">
                <a:latin typeface="Corbel"/>
                <a:cs typeface="Corbel"/>
              </a:rPr>
              <a:t>Микротемы</a:t>
            </a:r>
            <a:r>
              <a:rPr sz="1500" spc="-1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скрываются</a:t>
            </a:r>
            <a:r>
              <a:rPr sz="1500" spc="-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в</a:t>
            </a:r>
            <a:r>
              <a:rPr sz="1500" spc="-4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первом</a:t>
            </a:r>
            <a:r>
              <a:rPr sz="1500" spc="-1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или</a:t>
            </a:r>
            <a:r>
              <a:rPr sz="1500" spc="-1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последнем</a:t>
            </a:r>
            <a:r>
              <a:rPr sz="1500" spc="-20" dirty="0">
                <a:latin typeface="Corbel"/>
                <a:cs typeface="Corbel"/>
              </a:rPr>
              <a:t> </a:t>
            </a:r>
            <a:r>
              <a:rPr sz="1500" spc="-10" dirty="0">
                <a:latin typeface="Corbel"/>
                <a:cs typeface="Corbel"/>
              </a:rPr>
              <a:t>абзаце предложения.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17754" y="3307842"/>
            <a:ext cx="6224270" cy="1504315"/>
          </a:xfrm>
          <a:custGeom>
            <a:avLst/>
            <a:gdLst/>
            <a:ahLst/>
            <a:cxnLst/>
            <a:rect l="l" t="t" r="r" b="b"/>
            <a:pathLst>
              <a:path w="6224270" h="1504314">
                <a:moveTo>
                  <a:pt x="0" y="1504187"/>
                </a:moveTo>
                <a:lnTo>
                  <a:pt x="6224016" y="1504187"/>
                </a:lnTo>
                <a:lnTo>
                  <a:pt x="6224016" y="0"/>
                </a:lnTo>
                <a:lnTo>
                  <a:pt x="0" y="0"/>
                </a:lnTo>
                <a:lnTo>
                  <a:pt x="0" y="1504187"/>
                </a:lnTo>
                <a:close/>
              </a:path>
            </a:pathLst>
          </a:custGeom>
          <a:ln w="38100">
            <a:solidFill>
              <a:srgbClr val="A6B727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22250" y="3287090"/>
            <a:ext cx="5874385" cy="13439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500" dirty="0">
                <a:latin typeface="Corbel"/>
                <a:cs typeface="Corbel"/>
              </a:rPr>
              <a:t>Нам</a:t>
            </a:r>
            <a:r>
              <a:rPr sz="1500" spc="-3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лишь</a:t>
            </a:r>
            <a:r>
              <a:rPr sz="1500" spc="-25" dirty="0">
                <a:latin typeface="Corbel"/>
                <a:cs typeface="Corbel"/>
              </a:rPr>
              <a:t> </a:t>
            </a:r>
            <a:r>
              <a:rPr sz="1500" spc="-10" dirty="0">
                <a:latin typeface="Corbel"/>
                <a:cs typeface="Corbel"/>
              </a:rPr>
              <a:t>кажется</a:t>
            </a:r>
            <a:r>
              <a:rPr sz="1500" spc="-1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что,</a:t>
            </a:r>
            <a:r>
              <a:rPr sz="1500" spc="-20" dirty="0">
                <a:latin typeface="Corbel"/>
                <a:cs typeface="Corbel"/>
              </a:rPr>
              <a:t> </a:t>
            </a:r>
            <a:r>
              <a:rPr sz="1500" spc="-25" dirty="0">
                <a:latin typeface="Corbel"/>
                <a:cs typeface="Corbel"/>
              </a:rPr>
              <a:t>когда</a:t>
            </a:r>
            <a:r>
              <a:rPr sz="1500" spc="-2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с</a:t>
            </a:r>
            <a:r>
              <a:rPr sz="1500" spc="-2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нами что-то</a:t>
            </a:r>
            <a:r>
              <a:rPr sz="1500" spc="-3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случается,</a:t>
            </a:r>
            <a:r>
              <a:rPr sz="1500" spc="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-</a:t>
            </a:r>
            <a:r>
              <a:rPr sz="1500" spc="-1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это</a:t>
            </a:r>
            <a:r>
              <a:rPr sz="1500" spc="-25" dirty="0">
                <a:latin typeface="Corbel"/>
                <a:cs typeface="Corbel"/>
              </a:rPr>
              <a:t> </a:t>
            </a:r>
            <a:r>
              <a:rPr sz="1500" spc="-10" dirty="0">
                <a:latin typeface="Corbel"/>
                <a:cs typeface="Corbel"/>
              </a:rPr>
              <a:t>уникальное</a:t>
            </a:r>
            <a:endParaRPr sz="1500">
              <a:latin typeface="Corbel"/>
              <a:cs typeface="Corbel"/>
            </a:endParaRPr>
          </a:p>
          <a:p>
            <a:pPr marL="12700" marR="257175">
              <a:lnSpc>
                <a:spcPts val="1440"/>
              </a:lnSpc>
              <a:spcBef>
                <a:spcPts val="170"/>
              </a:spcBef>
            </a:pPr>
            <a:r>
              <a:rPr sz="1500" dirty="0">
                <a:latin typeface="Corbel"/>
                <a:cs typeface="Corbel"/>
              </a:rPr>
              <a:t>явление,</a:t>
            </a:r>
            <a:r>
              <a:rPr sz="1500" spc="-1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единственное</a:t>
            </a:r>
            <a:r>
              <a:rPr sz="1500" spc="1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в</a:t>
            </a:r>
            <a:r>
              <a:rPr sz="1500" spc="-2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своем</a:t>
            </a:r>
            <a:r>
              <a:rPr sz="1500" spc="-3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роде.</a:t>
            </a:r>
            <a:r>
              <a:rPr sz="1500" spc="-3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На</a:t>
            </a:r>
            <a:r>
              <a:rPr sz="1500" spc="-3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самом</a:t>
            </a:r>
            <a:r>
              <a:rPr sz="1500" spc="-3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деле</a:t>
            </a:r>
            <a:r>
              <a:rPr sz="1500" spc="-4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нет</a:t>
            </a:r>
            <a:r>
              <a:rPr sz="1500" spc="5" dirty="0">
                <a:latin typeface="Corbel"/>
                <a:cs typeface="Corbel"/>
              </a:rPr>
              <a:t> </a:t>
            </a:r>
            <a:r>
              <a:rPr sz="1500" b="1" dirty="0">
                <a:latin typeface="Corbel"/>
                <a:cs typeface="Corbel"/>
              </a:rPr>
              <a:t>ни</a:t>
            </a:r>
            <a:r>
              <a:rPr sz="1500" b="1" spc="-25" dirty="0">
                <a:latin typeface="Corbel"/>
                <a:cs typeface="Corbel"/>
              </a:rPr>
              <a:t> </a:t>
            </a:r>
            <a:r>
              <a:rPr sz="1500" b="1" spc="-10" dirty="0">
                <a:latin typeface="Corbel"/>
                <a:cs typeface="Corbel"/>
              </a:rPr>
              <a:t>одной </a:t>
            </a:r>
            <a:r>
              <a:rPr sz="1500" b="1" dirty="0">
                <a:latin typeface="Corbel"/>
                <a:cs typeface="Corbel"/>
              </a:rPr>
              <a:t>проблемы,</a:t>
            </a:r>
            <a:r>
              <a:rPr sz="1500" b="1" spc="-30" dirty="0">
                <a:latin typeface="Corbel"/>
                <a:cs typeface="Corbel"/>
              </a:rPr>
              <a:t> </a:t>
            </a:r>
            <a:r>
              <a:rPr sz="1500" b="1" dirty="0">
                <a:latin typeface="Corbel"/>
                <a:cs typeface="Corbel"/>
              </a:rPr>
              <a:t>которая</a:t>
            </a:r>
            <a:r>
              <a:rPr sz="1500" b="1" spc="-15" dirty="0">
                <a:latin typeface="Corbel"/>
                <a:cs typeface="Corbel"/>
              </a:rPr>
              <a:t> </a:t>
            </a:r>
            <a:r>
              <a:rPr sz="1500" b="1" dirty="0">
                <a:latin typeface="Corbel"/>
                <a:cs typeface="Corbel"/>
              </a:rPr>
              <a:t>уже не</a:t>
            </a:r>
            <a:r>
              <a:rPr sz="1500" b="1" spc="-20" dirty="0">
                <a:latin typeface="Corbel"/>
                <a:cs typeface="Corbel"/>
              </a:rPr>
              <a:t> </a:t>
            </a:r>
            <a:r>
              <a:rPr sz="1500" b="1" dirty="0">
                <a:latin typeface="Corbel"/>
                <a:cs typeface="Corbel"/>
              </a:rPr>
              <a:t>была</a:t>
            </a:r>
            <a:r>
              <a:rPr sz="1500" b="1" spc="-5" dirty="0">
                <a:latin typeface="Corbel"/>
                <a:cs typeface="Corbel"/>
              </a:rPr>
              <a:t> </a:t>
            </a:r>
            <a:r>
              <a:rPr sz="1500" b="1" dirty="0">
                <a:latin typeface="Corbel"/>
                <a:cs typeface="Corbel"/>
              </a:rPr>
              <a:t>отражена</a:t>
            </a:r>
            <a:r>
              <a:rPr sz="1500" b="1" spc="-20" dirty="0">
                <a:latin typeface="Corbel"/>
                <a:cs typeface="Corbel"/>
              </a:rPr>
              <a:t> </a:t>
            </a:r>
            <a:r>
              <a:rPr sz="1500" b="1" dirty="0">
                <a:latin typeface="Corbel"/>
                <a:cs typeface="Corbel"/>
              </a:rPr>
              <a:t>в</a:t>
            </a:r>
            <a:r>
              <a:rPr sz="1500" b="1" spc="-10" dirty="0">
                <a:latin typeface="Corbel"/>
                <a:cs typeface="Corbel"/>
              </a:rPr>
              <a:t> </a:t>
            </a:r>
            <a:r>
              <a:rPr sz="1500" b="1" dirty="0">
                <a:latin typeface="Corbel"/>
                <a:cs typeface="Corbel"/>
              </a:rPr>
              <a:t>мировой</a:t>
            </a:r>
            <a:r>
              <a:rPr sz="1500" b="1" spc="-15" dirty="0">
                <a:latin typeface="Corbel"/>
                <a:cs typeface="Corbel"/>
              </a:rPr>
              <a:t> </a:t>
            </a:r>
            <a:r>
              <a:rPr sz="1500" b="1" spc="-10" dirty="0">
                <a:latin typeface="Corbel"/>
                <a:cs typeface="Corbel"/>
              </a:rPr>
              <a:t>литерат</a:t>
            </a:r>
            <a:r>
              <a:rPr sz="1500" spc="-10" dirty="0">
                <a:latin typeface="Corbel"/>
                <a:cs typeface="Corbel"/>
              </a:rPr>
              <a:t>уре.</a:t>
            </a:r>
            <a:endParaRPr sz="1500">
              <a:latin typeface="Corbel"/>
              <a:cs typeface="Corbel"/>
            </a:endParaRPr>
          </a:p>
          <a:p>
            <a:pPr marL="12700" marR="5080">
              <a:lnSpc>
                <a:spcPct val="80000"/>
              </a:lnSpc>
              <a:spcBef>
                <a:spcPts val="10"/>
              </a:spcBef>
            </a:pPr>
            <a:r>
              <a:rPr sz="1500" dirty="0">
                <a:latin typeface="Corbel"/>
                <a:cs typeface="Corbel"/>
              </a:rPr>
              <a:t>Любовь,</a:t>
            </a:r>
            <a:r>
              <a:rPr sz="1500" spc="-2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верность,</a:t>
            </a:r>
            <a:r>
              <a:rPr sz="1500" spc="1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ревность, измена,</a:t>
            </a:r>
            <a:r>
              <a:rPr sz="1500" spc="1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трусость,</a:t>
            </a:r>
            <a:r>
              <a:rPr sz="1500" spc="-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поиски</a:t>
            </a:r>
            <a:r>
              <a:rPr sz="1500" spc="-1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смысла</a:t>
            </a:r>
            <a:r>
              <a:rPr sz="1500" spc="-1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жизни</a:t>
            </a:r>
            <a:r>
              <a:rPr sz="1500" spc="25" dirty="0">
                <a:latin typeface="Corbel"/>
                <a:cs typeface="Corbel"/>
              </a:rPr>
              <a:t> </a:t>
            </a:r>
            <a:r>
              <a:rPr sz="1500" spc="-50" dirty="0">
                <a:latin typeface="Corbel"/>
                <a:cs typeface="Corbel"/>
              </a:rPr>
              <a:t>– </a:t>
            </a:r>
            <a:r>
              <a:rPr sz="1500" dirty="0">
                <a:latin typeface="Corbel"/>
                <a:cs typeface="Corbel"/>
              </a:rPr>
              <a:t>все</a:t>
            </a:r>
            <a:r>
              <a:rPr sz="1500" spc="-1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это</a:t>
            </a:r>
            <a:r>
              <a:rPr sz="1500" spc="-1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уже</a:t>
            </a:r>
            <a:r>
              <a:rPr sz="1500" spc="5" dirty="0">
                <a:latin typeface="Corbel"/>
                <a:cs typeface="Corbel"/>
              </a:rPr>
              <a:t> </a:t>
            </a:r>
            <a:r>
              <a:rPr sz="1500" spc="-35" dirty="0">
                <a:latin typeface="Corbel"/>
                <a:cs typeface="Corbel"/>
              </a:rPr>
              <a:t>когда-</a:t>
            </a:r>
            <a:r>
              <a:rPr sz="1500" dirty="0">
                <a:latin typeface="Corbel"/>
                <a:cs typeface="Corbel"/>
              </a:rPr>
              <a:t>то</a:t>
            </a:r>
            <a:r>
              <a:rPr sz="1500" spc="-15" dirty="0">
                <a:latin typeface="Corbel"/>
                <a:cs typeface="Corbel"/>
              </a:rPr>
              <a:t> </a:t>
            </a:r>
            <a:r>
              <a:rPr sz="1500" spc="-10" dirty="0">
                <a:latin typeface="Corbel"/>
                <a:cs typeface="Corbel"/>
              </a:rPr>
              <a:t>кем-</a:t>
            </a:r>
            <a:r>
              <a:rPr sz="1500" dirty="0">
                <a:latin typeface="Corbel"/>
                <a:cs typeface="Corbel"/>
              </a:rPr>
              <a:t>то</a:t>
            </a:r>
            <a:r>
              <a:rPr sz="1500" spc="-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было</a:t>
            </a:r>
            <a:r>
              <a:rPr sz="1500" spc="-1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пережито,</a:t>
            </a:r>
            <a:r>
              <a:rPr sz="1500" spc="1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передумано,</a:t>
            </a:r>
            <a:r>
              <a:rPr sz="1500" spc="45" dirty="0">
                <a:latin typeface="Corbel"/>
                <a:cs typeface="Corbel"/>
              </a:rPr>
              <a:t> </a:t>
            </a:r>
            <a:r>
              <a:rPr sz="1500" spc="-10" dirty="0">
                <a:latin typeface="Corbel"/>
                <a:cs typeface="Corbel"/>
              </a:rPr>
              <a:t>найдены</a:t>
            </a:r>
            <a:endParaRPr sz="1500">
              <a:latin typeface="Corbel"/>
              <a:cs typeface="Corbel"/>
            </a:endParaRPr>
          </a:p>
          <a:p>
            <a:pPr marL="12700">
              <a:lnSpc>
                <a:spcPts val="1260"/>
              </a:lnSpc>
            </a:pPr>
            <a:r>
              <a:rPr sz="1500" dirty="0">
                <a:latin typeface="Corbel"/>
                <a:cs typeface="Corbel"/>
              </a:rPr>
              <a:t>причины,</a:t>
            </a:r>
            <a:r>
              <a:rPr sz="1500" spc="-2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ответы</a:t>
            </a:r>
            <a:r>
              <a:rPr sz="1500" spc="-10" dirty="0">
                <a:latin typeface="Corbel"/>
                <a:cs typeface="Corbel"/>
              </a:rPr>
              <a:t> запечатлены </a:t>
            </a:r>
            <a:r>
              <a:rPr sz="1500" dirty="0">
                <a:latin typeface="Corbel"/>
                <a:cs typeface="Corbel"/>
              </a:rPr>
              <a:t>на</a:t>
            </a:r>
            <a:r>
              <a:rPr sz="1500" spc="-2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страницах</a:t>
            </a:r>
            <a:r>
              <a:rPr sz="1500" spc="5" dirty="0">
                <a:latin typeface="Corbel"/>
                <a:cs typeface="Corbel"/>
              </a:rPr>
              <a:t> </a:t>
            </a:r>
            <a:r>
              <a:rPr sz="1500" spc="-10" dirty="0">
                <a:latin typeface="Corbel"/>
                <a:cs typeface="Corbel"/>
              </a:rPr>
              <a:t>художественной</a:t>
            </a:r>
            <a:endParaRPr sz="1500">
              <a:latin typeface="Corbel"/>
              <a:cs typeface="Corbel"/>
            </a:endParaRPr>
          </a:p>
          <a:p>
            <a:pPr marL="12700">
              <a:lnSpc>
                <a:spcPts val="1620"/>
              </a:lnSpc>
            </a:pPr>
            <a:r>
              <a:rPr sz="1500" dirty="0">
                <a:latin typeface="Corbel"/>
                <a:cs typeface="Corbel"/>
              </a:rPr>
              <a:t>литературы.</a:t>
            </a:r>
            <a:r>
              <a:rPr sz="1500" spc="-3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Дело</a:t>
            </a:r>
            <a:r>
              <a:rPr sz="1500" spc="-2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за</a:t>
            </a:r>
            <a:r>
              <a:rPr sz="1500" spc="-1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малым:</a:t>
            </a:r>
            <a:r>
              <a:rPr sz="1500" spc="-1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бери</a:t>
            </a:r>
            <a:r>
              <a:rPr sz="1500" spc="-1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и</a:t>
            </a:r>
            <a:r>
              <a:rPr sz="1500" spc="-1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читай</a:t>
            </a:r>
            <a:r>
              <a:rPr sz="1500" spc="-1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и</a:t>
            </a:r>
            <a:r>
              <a:rPr sz="1500" spc="5" dirty="0">
                <a:latin typeface="Corbel"/>
                <a:cs typeface="Corbel"/>
              </a:rPr>
              <a:t> </a:t>
            </a:r>
            <a:r>
              <a:rPr sz="1500" b="1" dirty="0">
                <a:latin typeface="Corbel"/>
                <a:cs typeface="Corbel"/>
              </a:rPr>
              <a:t>всё</a:t>
            </a:r>
            <a:r>
              <a:rPr sz="1500" b="1" spc="-5" dirty="0">
                <a:latin typeface="Corbel"/>
                <a:cs typeface="Corbel"/>
              </a:rPr>
              <a:t> </a:t>
            </a:r>
            <a:r>
              <a:rPr sz="1500" b="1" dirty="0">
                <a:latin typeface="Corbel"/>
                <a:cs typeface="Corbel"/>
              </a:rPr>
              <a:t>найдешь</a:t>
            </a:r>
            <a:r>
              <a:rPr sz="1500" b="1" spc="-15" dirty="0">
                <a:latin typeface="Corbel"/>
                <a:cs typeface="Corbel"/>
              </a:rPr>
              <a:t> </a:t>
            </a:r>
            <a:r>
              <a:rPr sz="1500" b="1" dirty="0">
                <a:latin typeface="Corbel"/>
                <a:cs typeface="Corbel"/>
              </a:rPr>
              <a:t>в</a:t>
            </a:r>
            <a:r>
              <a:rPr sz="1500" b="1" spc="-15" dirty="0">
                <a:latin typeface="Corbel"/>
                <a:cs typeface="Corbel"/>
              </a:rPr>
              <a:t> </a:t>
            </a:r>
            <a:r>
              <a:rPr sz="1500" b="1" spc="-10" dirty="0">
                <a:latin typeface="Corbel"/>
                <a:cs typeface="Corbel"/>
              </a:rPr>
              <a:t>книге.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70637" y="5093920"/>
            <a:ext cx="534987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Corbel"/>
                <a:cs typeface="Corbel"/>
              </a:rPr>
              <a:t>Можно</a:t>
            </a:r>
            <a:r>
              <a:rPr sz="1500" spc="-6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не</a:t>
            </a:r>
            <a:r>
              <a:rPr sz="1500" spc="-3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записывать</a:t>
            </a:r>
            <a:r>
              <a:rPr sz="1500" spc="-15" dirty="0">
                <a:latin typeface="Corbel"/>
                <a:cs typeface="Corbel"/>
              </a:rPr>
              <a:t> </a:t>
            </a:r>
            <a:r>
              <a:rPr sz="1500" spc="-10" dirty="0">
                <a:latin typeface="Corbel"/>
                <a:cs typeface="Corbel"/>
              </a:rPr>
              <a:t>вводные</a:t>
            </a:r>
            <a:r>
              <a:rPr sz="1500" spc="-3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слова,</a:t>
            </a:r>
            <a:r>
              <a:rPr sz="1500" spc="-4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ряды</a:t>
            </a:r>
            <a:r>
              <a:rPr sz="1500" spc="-30" dirty="0">
                <a:latin typeface="Corbel"/>
                <a:cs typeface="Corbel"/>
              </a:rPr>
              <a:t> </a:t>
            </a:r>
            <a:r>
              <a:rPr sz="1500" spc="-10" dirty="0">
                <a:latin typeface="Corbel"/>
                <a:cs typeface="Corbel"/>
              </a:rPr>
              <a:t>однородных</a:t>
            </a:r>
            <a:r>
              <a:rPr sz="1500" spc="-25" dirty="0">
                <a:latin typeface="Corbel"/>
                <a:cs typeface="Corbel"/>
              </a:rPr>
              <a:t> </a:t>
            </a:r>
            <a:r>
              <a:rPr sz="1500" spc="-10" dirty="0">
                <a:latin typeface="Corbel"/>
                <a:cs typeface="Corbel"/>
              </a:rPr>
              <a:t>членов.</a:t>
            </a:r>
            <a:endParaRPr sz="1500">
              <a:latin typeface="Corbel"/>
              <a:cs typeface="Corbe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703872" y="5534786"/>
          <a:ext cx="5482590" cy="23133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28035"/>
                <a:gridCol w="2154555"/>
              </a:tblGrid>
              <a:tr h="488315">
                <a:tc>
                  <a:txBody>
                    <a:bodyPr/>
                    <a:lstStyle/>
                    <a:p>
                      <a:pPr marL="94805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spc="-2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Исходный текст</a:t>
                      </a:r>
                      <a:endParaRPr sz="1600">
                        <a:latin typeface="Corbel"/>
                        <a:cs typeface="Corbel"/>
                      </a:endParaRPr>
                    </a:p>
                  </a:txBody>
                  <a:tcPr marL="0" marR="0" marT="336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  <a:tc>
                  <a:txBody>
                    <a:bodyPr/>
                    <a:lstStyle/>
                    <a:p>
                      <a:pPr marL="46799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Сжатый</a:t>
                      </a:r>
                      <a:r>
                        <a:rPr sz="1600" b="1" spc="-3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текст</a:t>
                      </a:r>
                      <a:endParaRPr sz="1600">
                        <a:latin typeface="Corbel"/>
                        <a:cs typeface="Corbel"/>
                      </a:endParaRPr>
                    </a:p>
                  </a:txBody>
                  <a:tcPr marL="0" marR="0" marT="336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</a:tr>
              <a:tr h="1824989">
                <a:tc>
                  <a:txBody>
                    <a:bodyPr/>
                    <a:lstStyle/>
                    <a:p>
                      <a:pPr marL="91440" marR="156845" algn="just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Любовь,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верность,</a:t>
                      </a:r>
                      <a:r>
                        <a:rPr sz="1400" spc="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ревность,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 измена,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трусость, поиски</a:t>
                      </a:r>
                      <a:r>
                        <a:rPr sz="1400" spc="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смысла жизни</a:t>
                      </a:r>
                      <a:r>
                        <a:rPr sz="1400" spc="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–</a:t>
                      </a:r>
                      <a:r>
                        <a:rPr sz="1400" spc="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все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это уже</a:t>
                      </a:r>
                      <a:r>
                        <a:rPr sz="1400" spc="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35" dirty="0">
                          <a:latin typeface="Corbel"/>
                          <a:cs typeface="Corbel"/>
                        </a:rPr>
                        <a:t>когда-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то</a:t>
                      </a:r>
                      <a:r>
                        <a:rPr sz="1400" spc="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кем-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то</a:t>
                      </a:r>
                      <a:r>
                        <a:rPr sz="1400" spc="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было</a:t>
                      </a:r>
                      <a:endParaRPr sz="1400">
                        <a:latin typeface="Corbel"/>
                        <a:cs typeface="Corbel"/>
                      </a:endParaRPr>
                    </a:p>
                    <a:p>
                      <a:pPr marL="91440" marR="508000" algn="just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пережито,</a:t>
                      </a:r>
                      <a:r>
                        <a:rPr sz="1400" spc="-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передумано,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найдены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причины,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ответы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 запечатлены</a:t>
                      </a:r>
                      <a:r>
                        <a:rPr sz="1400" spc="-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на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страницах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художественной</a:t>
                      </a:r>
                      <a:endParaRPr sz="1400">
                        <a:latin typeface="Corbel"/>
                        <a:cs typeface="Corbe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Corbel"/>
                          <a:cs typeface="Corbel"/>
                        </a:rPr>
                        <a:t>литературы.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429259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Всё</a:t>
                      </a:r>
                      <a:r>
                        <a:rPr sz="1400" spc="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35" dirty="0">
                          <a:latin typeface="Corbel"/>
                          <a:cs typeface="Corbel"/>
                        </a:rPr>
                        <a:t>когда-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то</a:t>
                      </a:r>
                      <a:r>
                        <a:rPr sz="1400" spc="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кем-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то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было</a:t>
                      </a:r>
                      <a:r>
                        <a:rPr sz="1400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осмыслено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и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запечатлено</a:t>
                      </a:r>
                      <a:r>
                        <a:rPr sz="1400" spc="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в</a:t>
                      </a:r>
                      <a:endParaRPr sz="1400">
                        <a:latin typeface="Corbel"/>
                        <a:cs typeface="Corbe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Corbel"/>
                          <a:cs typeface="Corbel"/>
                        </a:rPr>
                        <a:t>литературе.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769112" y="8112378"/>
            <a:ext cx="534606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20" dirty="0">
                <a:latin typeface="Corbel"/>
                <a:cs typeface="Corbel"/>
              </a:rPr>
              <a:t>Тексты</a:t>
            </a:r>
            <a:r>
              <a:rPr sz="1500" spc="-1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изложения</a:t>
            </a:r>
            <a:r>
              <a:rPr sz="1500" spc="-1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на</a:t>
            </a:r>
            <a:r>
              <a:rPr sz="1500" spc="-1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экзамене</a:t>
            </a:r>
            <a:r>
              <a:rPr sz="1500" spc="-20" dirty="0">
                <a:latin typeface="Corbel"/>
                <a:cs typeface="Corbel"/>
              </a:rPr>
              <a:t> </a:t>
            </a:r>
            <a:r>
              <a:rPr sz="1500" spc="-10" dirty="0">
                <a:latin typeface="Corbel"/>
                <a:cs typeface="Corbel"/>
              </a:rPr>
              <a:t>будут</a:t>
            </a:r>
            <a:r>
              <a:rPr sz="1500" spc="-2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из</a:t>
            </a:r>
            <a:r>
              <a:rPr sz="1500" spc="-1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открытого</a:t>
            </a:r>
            <a:r>
              <a:rPr sz="1500" spc="-2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банка</a:t>
            </a:r>
            <a:r>
              <a:rPr sz="1500" spc="-70" dirty="0">
                <a:latin typeface="Corbel"/>
                <a:cs typeface="Corbel"/>
              </a:rPr>
              <a:t> </a:t>
            </a:r>
            <a:r>
              <a:rPr sz="1500" spc="-10" dirty="0">
                <a:latin typeface="Corbel"/>
                <a:cs typeface="Corbel"/>
              </a:rPr>
              <a:t>ФИПИ.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9113" y="8680805"/>
            <a:ext cx="476885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Corbel"/>
                <a:cs typeface="Corbel"/>
              </a:rPr>
              <a:t>Орфографию</a:t>
            </a:r>
            <a:r>
              <a:rPr sz="1500" spc="-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в</a:t>
            </a:r>
            <a:r>
              <a:rPr sz="1500" spc="-2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изложении</a:t>
            </a:r>
            <a:r>
              <a:rPr sz="1500" spc="-1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можно</a:t>
            </a:r>
            <a:r>
              <a:rPr sz="1500" spc="-30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проверить</a:t>
            </a:r>
            <a:r>
              <a:rPr sz="1500" spc="5" dirty="0">
                <a:latin typeface="Corbel"/>
                <a:cs typeface="Corbel"/>
              </a:rPr>
              <a:t> </a:t>
            </a:r>
            <a:r>
              <a:rPr sz="1500" dirty="0">
                <a:latin typeface="Corbel"/>
                <a:cs typeface="Corbel"/>
              </a:rPr>
              <a:t>по</a:t>
            </a:r>
            <a:r>
              <a:rPr sz="1500" spc="-30" dirty="0">
                <a:latin typeface="Corbel"/>
                <a:cs typeface="Corbel"/>
              </a:rPr>
              <a:t> </a:t>
            </a:r>
            <a:r>
              <a:rPr sz="1500" spc="-10" dirty="0">
                <a:latin typeface="Corbel"/>
                <a:cs typeface="Corbel"/>
              </a:rPr>
              <a:t>словарю.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6991" y="2043684"/>
            <a:ext cx="347980" cy="308418"/>
          </a:xfrm>
          <a:prstGeom prst="rect">
            <a:avLst/>
          </a:prstGeom>
          <a:solidFill>
            <a:srgbClr val="EEEDB5"/>
          </a:solidFill>
        </p:spPr>
        <p:txBody>
          <a:bodyPr vert="horz" wrap="square" lIns="0" tIns="3111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45"/>
              </a:spcBef>
            </a:pPr>
            <a:r>
              <a:rPr sz="1500" spc="-25" dirty="0">
                <a:latin typeface="Corbel"/>
                <a:cs typeface="Corbel"/>
              </a:rPr>
              <a:t>1</a:t>
            </a:r>
            <a:r>
              <a:rPr sz="1800" spc="-25" dirty="0">
                <a:latin typeface="Corbel"/>
                <a:cs typeface="Corbel"/>
              </a:rPr>
              <a:t>.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6991" y="2587751"/>
            <a:ext cx="347980" cy="308418"/>
          </a:xfrm>
          <a:prstGeom prst="rect">
            <a:avLst/>
          </a:prstGeom>
          <a:solidFill>
            <a:srgbClr val="EEEDB5"/>
          </a:solidFill>
        </p:spPr>
        <p:txBody>
          <a:bodyPr vert="horz" wrap="square" lIns="0" tIns="3111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45"/>
              </a:spcBef>
            </a:pPr>
            <a:r>
              <a:rPr sz="1500" spc="-25" dirty="0">
                <a:latin typeface="Corbel"/>
                <a:cs typeface="Corbel"/>
              </a:rPr>
              <a:t>2</a:t>
            </a:r>
            <a:r>
              <a:rPr sz="1800" spc="-25" dirty="0">
                <a:latin typeface="Corbel"/>
                <a:cs typeface="Corbel"/>
              </a:rPr>
              <a:t>.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16991" y="5096256"/>
            <a:ext cx="347980" cy="307777"/>
          </a:xfrm>
          <a:prstGeom prst="rect">
            <a:avLst/>
          </a:prstGeom>
          <a:solidFill>
            <a:srgbClr val="EEEDB5"/>
          </a:solidFill>
        </p:spPr>
        <p:txBody>
          <a:bodyPr vert="horz" wrap="square" lIns="0" tIns="3048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40"/>
              </a:spcBef>
            </a:pPr>
            <a:r>
              <a:rPr sz="1500" spc="-25" dirty="0">
                <a:latin typeface="Corbel"/>
                <a:cs typeface="Corbel"/>
              </a:rPr>
              <a:t>3</a:t>
            </a:r>
            <a:r>
              <a:rPr sz="1800" spc="-25" dirty="0">
                <a:latin typeface="Corbel"/>
                <a:cs typeface="Corbel"/>
              </a:rPr>
              <a:t>.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4897946" y="825816"/>
            <a:ext cx="1646555" cy="872491"/>
            <a:chOff x="4897945" y="825817"/>
            <a:chExt cx="1646555" cy="872490"/>
          </a:xfrm>
        </p:grpSpPr>
        <p:sp>
          <p:nvSpPr>
            <p:cNvPr id="15" name="object 15"/>
            <p:cNvSpPr/>
            <p:nvPr/>
          </p:nvSpPr>
          <p:spPr>
            <a:xfrm>
              <a:off x="4902708" y="830580"/>
              <a:ext cx="1637030" cy="862965"/>
            </a:xfrm>
            <a:custGeom>
              <a:avLst/>
              <a:gdLst/>
              <a:ahLst/>
              <a:cxnLst/>
              <a:rect l="l" t="t" r="r" b="b"/>
              <a:pathLst>
                <a:path w="1637029" h="862964">
                  <a:moveTo>
                    <a:pt x="1636776" y="0"/>
                  </a:moveTo>
                  <a:lnTo>
                    <a:pt x="0" y="0"/>
                  </a:lnTo>
                  <a:lnTo>
                    <a:pt x="0" y="862583"/>
                  </a:lnTo>
                  <a:lnTo>
                    <a:pt x="1636776" y="862583"/>
                  </a:lnTo>
                  <a:lnTo>
                    <a:pt x="1636776" y="0"/>
                  </a:lnTo>
                  <a:close/>
                </a:path>
              </a:pathLst>
            </a:custGeom>
            <a:solidFill>
              <a:srgbClr val="F7F6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902708" y="830580"/>
              <a:ext cx="1637030" cy="862965"/>
            </a:xfrm>
            <a:custGeom>
              <a:avLst/>
              <a:gdLst/>
              <a:ahLst/>
              <a:cxnLst/>
              <a:rect l="l" t="t" r="r" b="b"/>
              <a:pathLst>
                <a:path w="1637029" h="862964">
                  <a:moveTo>
                    <a:pt x="0" y="862583"/>
                  </a:moveTo>
                  <a:lnTo>
                    <a:pt x="1636776" y="862583"/>
                  </a:lnTo>
                  <a:lnTo>
                    <a:pt x="1636776" y="0"/>
                  </a:lnTo>
                  <a:lnTo>
                    <a:pt x="0" y="0"/>
                  </a:lnTo>
                  <a:lnTo>
                    <a:pt x="0" y="862583"/>
                  </a:lnTo>
                  <a:close/>
                </a:path>
              </a:pathLst>
            </a:custGeom>
            <a:ln w="9525">
              <a:solidFill>
                <a:srgbClr val="A6B7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5255767" y="851662"/>
            <a:ext cx="931544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1557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Corbel"/>
                <a:cs typeface="Corbel"/>
              </a:rPr>
              <a:t>Получи </a:t>
            </a:r>
            <a:r>
              <a:rPr sz="1600" b="1" spc="-20" dirty="0">
                <a:latin typeface="Corbel"/>
                <a:cs typeface="Corbel"/>
              </a:rPr>
              <a:t>максимум</a:t>
            </a:r>
            <a:endParaRPr sz="1600">
              <a:latin typeface="Corbel"/>
              <a:cs typeface="Corbel"/>
            </a:endParaRPr>
          </a:p>
          <a:p>
            <a:pPr marL="142240">
              <a:lnSpc>
                <a:spcPct val="100000"/>
              </a:lnSpc>
            </a:pPr>
            <a:r>
              <a:rPr sz="1600" b="1" spc="-10" dirty="0">
                <a:latin typeface="Corbel"/>
                <a:cs typeface="Corbel"/>
              </a:rPr>
              <a:t>баллов</a:t>
            </a:r>
            <a:endParaRPr sz="1600">
              <a:latin typeface="Corbel"/>
              <a:cs typeface="Corbe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4445509" y="393192"/>
            <a:ext cx="1149985" cy="1042035"/>
            <a:chOff x="4445508" y="393191"/>
            <a:chExt cx="1149985" cy="1042035"/>
          </a:xfrm>
        </p:grpSpPr>
        <p:pic>
          <p:nvPicPr>
            <p:cNvPr id="19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45508" y="393191"/>
              <a:ext cx="1149858" cy="1041653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10405" y="459358"/>
              <a:ext cx="1021715" cy="912622"/>
            </a:xfrm>
            <a:prstGeom prst="rect">
              <a:avLst/>
            </a:prstGeom>
          </p:spPr>
        </p:pic>
      </p:grpSp>
      <p:sp>
        <p:nvSpPr>
          <p:cNvPr id="21" name="object 21"/>
          <p:cNvSpPr txBox="1"/>
          <p:nvPr/>
        </p:nvSpPr>
        <p:spPr>
          <a:xfrm>
            <a:off x="316991" y="8130542"/>
            <a:ext cx="347980" cy="309699"/>
          </a:xfrm>
          <a:prstGeom prst="rect">
            <a:avLst/>
          </a:prstGeom>
          <a:solidFill>
            <a:srgbClr val="EEEDB5"/>
          </a:solidFill>
        </p:spPr>
        <p:txBody>
          <a:bodyPr vert="horz" wrap="square" lIns="0" tIns="32384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54"/>
              </a:spcBef>
            </a:pPr>
            <a:r>
              <a:rPr sz="1500" spc="-25" dirty="0">
                <a:latin typeface="Corbel"/>
                <a:cs typeface="Corbel"/>
              </a:rPr>
              <a:t>4</a:t>
            </a:r>
            <a:r>
              <a:rPr sz="1800" spc="-25" dirty="0">
                <a:latin typeface="Corbel"/>
                <a:cs typeface="Corbel"/>
              </a:rPr>
              <a:t>.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6991" y="8726424"/>
            <a:ext cx="347980" cy="309059"/>
          </a:xfrm>
          <a:prstGeom prst="rect">
            <a:avLst/>
          </a:prstGeom>
          <a:solidFill>
            <a:srgbClr val="EEEDB5"/>
          </a:solidFill>
        </p:spPr>
        <p:txBody>
          <a:bodyPr vert="horz" wrap="square" lIns="0" tIns="3175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50"/>
              </a:spcBef>
            </a:pPr>
            <a:r>
              <a:rPr sz="1500" spc="-25" dirty="0">
                <a:latin typeface="Corbel"/>
                <a:cs typeface="Corbel"/>
              </a:rPr>
              <a:t>5</a:t>
            </a:r>
            <a:r>
              <a:rPr sz="1800" spc="-25" dirty="0">
                <a:latin typeface="Corbel"/>
                <a:cs typeface="Corbel"/>
              </a:rPr>
              <a:t>.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8516" y="385013"/>
            <a:ext cx="5314315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/>
              <a:t>Критерии</a:t>
            </a:r>
            <a:r>
              <a:rPr sz="3000" spc="-65" dirty="0"/>
              <a:t> </a:t>
            </a:r>
            <a:r>
              <a:rPr sz="3000" dirty="0"/>
              <a:t>оценивания</a:t>
            </a:r>
            <a:r>
              <a:rPr sz="3000" spc="-30" dirty="0"/>
              <a:t> </a:t>
            </a:r>
            <a:r>
              <a:rPr sz="3000" dirty="0"/>
              <a:t>по</a:t>
            </a:r>
            <a:r>
              <a:rPr sz="3000" spc="-145" dirty="0"/>
              <a:t> </a:t>
            </a:r>
            <a:r>
              <a:rPr sz="3000" spc="-20" dirty="0"/>
              <a:t>ФИПИ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59715" y="1010794"/>
            <a:ext cx="5699125" cy="2164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i="1" spc="-10" dirty="0">
                <a:latin typeface="Verdana"/>
                <a:cs typeface="Verdana"/>
              </a:rPr>
              <a:t>Изложение</a:t>
            </a:r>
            <a:endParaRPr sz="15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50">
              <a:latin typeface="Verdana"/>
              <a:cs typeface="Verdana"/>
            </a:endParaRPr>
          </a:p>
          <a:p>
            <a:pPr marL="116205" marR="299085" indent="-104139">
              <a:lnSpc>
                <a:spcPct val="80000"/>
              </a:lnSpc>
              <a:buClr>
                <a:srgbClr val="A6B727"/>
              </a:buClr>
              <a:buSzPct val="80000"/>
              <a:buFont typeface="Corbel"/>
              <a:buChar char="•"/>
              <a:tabLst>
                <a:tab pos="116839" algn="l"/>
              </a:tabLst>
            </a:pPr>
            <a:r>
              <a:rPr sz="1500" dirty="0">
                <a:latin typeface="Verdana"/>
                <a:cs typeface="Verdana"/>
              </a:rPr>
              <a:t>Объём</a:t>
            </a:r>
            <a:r>
              <a:rPr sz="1500" spc="-25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сжатого</a:t>
            </a:r>
            <a:r>
              <a:rPr sz="1500" spc="10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изложения</a:t>
            </a:r>
            <a:r>
              <a:rPr sz="1500" spc="-35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не</a:t>
            </a:r>
            <a:r>
              <a:rPr sz="1500" spc="-25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менее</a:t>
            </a:r>
            <a:r>
              <a:rPr sz="1500" spc="-25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70</a:t>
            </a:r>
            <a:r>
              <a:rPr sz="1500" spc="-10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слов,</a:t>
            </a:r>
            <a:r>
              <a:rPr sz="1500" spc="-35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но</a:t>
            </a:r>
            <a:r>
              <a:rPr sz="1500" spc="-15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и</a:t>
            </a:r>
            <a:r>
              <a:rPr sz="1500" spc="-5" dirty="0">
                <a:latin typeface="Verdana"/>
                <a:cs typeface="Verdana"/>
              </a:rPr>
              <a:t> </a:t>
            </a:r>
            <a:r>
              <a:rPr sz="1500" spc="-25" dirty="0">
                <a:latin typeface="Verdana"/>
                <a:cs typeface="Verdana"/>
              </a:rPr>
              <a:t>не </a:t>
            </a:r>
            <a:r>
              <a:rPr sz="1500" dirty="0">
                <a:latin typeface="Verdana"/>
                <a:cs typeface="Verdana"/>
              </a:rPr>
              <a:t>более</a:t>
            </a:r>
            <a:r>
              <a:rPr sz="1500" spc="-40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100.</a:t>
            </a:r>
            <a:r>
              <a:rPr sz="1500" spc="-5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Здесь</a:t>
            </a:r>
            <a:r>
              <a:rPr sz="1500" spc="-25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вы</a:t>
            </a:r>
            <a:r>
              <a:rPr sz="1500" spc="-15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должны</a:t>
            </a:r>
            <a:r>
              <a:rPr sz="1500" spc="-40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передать</a:t>
            </a:r>
            <a:r>
              <a:rPr sz="1500" spc="-10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все</a:t>
            </a:r>
            <a:r>
              <a:rPr sz="1500" spc="-20" dirty="0">
                <a:latin typeface="Verdana"/>
                <a:cs typeface="Verdana"/>
              </a:rPr>
              <a:t> </a:t>
            </a:r>
            <a:r>
              <a:rPr sz="1500" spc="-25" dirty="0">
                <a:latin typeface="Verdana"/>
                <a:cs typeface="Verdana"/>
              </a:rPr>
              <a:t>три </a:t>
            </a:r>
            <a:r>
              <a:rPr sz="1500" dirty="0">
                <a:latin typeface="Verdana"/>
                <a:cs typeface="Verdana"/>
              </a:rPr>
              <a:t>микротемы, поместить</a:t>
            </a:r>
            <a:r>
              <a:rPr sz="1500" spc="-15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каждую</a:t>
            </a:r>
            <a:r>
              <a:rPr sz="1500" spc="-15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в</a:t>
            </a:r>
            <a:r>
              <a:rPr sz="1500" spc="-15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отдельный</a:t>
            </a:r>
            <a:r>
              <a:rPr sz="1500" spc="-35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абзац</a:t>
            </a:r>
            <a:r>
              <a:rPr sz="1500" spc="-30" dirty="0">
                <a:latin typeface="Verdana"/>
                <a:cs typeface="Verdana"/>
              </a:rPr>
              <a:t> </a:t>
            </a:r>
            <a:r>
              <a:rPr sz="1500" spc="-50" dirty="0">
                <a:latin typeface="Verdana"/>
                <a:cs typeface="Verdana"/>
              </a:rPr>
              <a:t>и </a:t>
            </a:r>
            <a:r>
              <a:rPr sz="1500" dirty="0">
                <a:latin typeface="Verdana"/>
                <a:cs typeface="Verdana"/>
              </a:rPr>
              <a:t>применить</a:t>
            </a:r>
            <a:r>
              <a:rPr sz="1500" spc="-30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в</a:t>
            </a:r>
            <a:r>
              <a:rPr sz="1500" spc="-10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каждом абзаце</a:t>
            </a:r>
            <a:r>
              <a:rPr sz="1500" spc="-35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какой-нибудь</a:t>
            </a:r>
            <a:r>
              <a:rPr sz="1500" spc="-25" dirty="0">
                <a:latin typeface="Verdana"/>
                <a:cs typeface="Verdana"/>
              </a:rPr>
              <a:t> </a:t>
            </a:r>
            <a:r>
              <a:rPr sz="1500" spc="-10" dirty="0">
                <a:latin typeface="Verdana"/>
                <a:cs typeface="Verdana"/>
              </a:rPr>
              <a:t>способ сжатия.</a:t>
            </a:r>
            <a:endParaRPr sz="1500">
              <a:latin typeface="Verdana"/>
              <a:cs typeface="Verdana"/>
            </a:endParaRPr>
          </a:p>
          <a:p>
            <a:pPr marL="116205" indent="-104139">
              <a:lnSpc>
                <a:spcPts val="1610"/>
              </a:lnSpc>
              <a:spcBef>
                <a:spcPts val="434"/>
              </a:spcBef>
              <a:buClr>
                <a:srgbClr val="A6B727"/>
              </a:buClr>
              <a:buSzPct val="80000"/>
              <a:buFont typeface="Corbel"/>
              <a:buChar char="•"/>
              <a:tabLst>
                <a:tab pos="116839" algn="l"/>
              </a:tabLst>
            </a:pPr>
            <a:r>
              <a:rPr sz="1500" dirty="0">
                <a:latin typeface="Verdana"/>
                <a:cs typeface="Verdana"/>
              </a:rPr>
              <a:t>Максимальное</a:t>
            </a:r>
            <a:r>
              <a:rPr sz="1500" spc="-50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количество</a:t>
            </a:r>
            <a:r>
              <a:rPr sz="1500" spc="-10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баллов</a:t>
            </a:r>
            <a:r>
              <a:rPr sz="1500" spc="-35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за</a:t>
            </a:r>
            <a:r>
              <a:rPr sz="1500" spc="-25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сжатое</a:t>
            </a:r>
            <a:r>
              <a:rPr sz="1500" spc="-10" dirty="0">
                <a:latin typeface="Verdana"/>
                <a:cs typeface="Verdana"/>
              </a:rPr>
              <a:t> изложение</a:t>
            </a:r>
            <a:endParaRPr sz="1500">
              <a:latin typeface="Verdana"/>
              <a:cs typeface="Verdana"/>
            </a:endParaRPr>
          </a:p>
          <a:p>
            <a:pPr marL="116205">
              <a:lnSpc>
                <a:spcPts val="1605"/>
              </a:lnSpc>
            </a:pPr>
            <a:r>
              <a:rPr sz="1500" dirty="0">
                <a:latin typeface="Verdana"/>
                <a:cs typeface="Verdana"/>
              </a:rPr>
              <a:t>— </a:t>
            </a:r>
            <a:r>
              <a:rPr sz="1500" spc="-25" dirty="0">
                <a:latin typeface="Verdana"/>
                <a:cs typeface="Verdana"/>
              </a:rPr>
              <a:t>6.</a:t>
            </a:r>
            <a:endParaRPr sz="1500">
              <a:latin typeface="Verdana"/>
              <a:cs typeface="Verdana"/>
            </a:endParaRPr>
          </a:p>
          <a:p>
            <a:pPr marL="14604" algn="ctr">
              <a:lnSpc>
                <a:spcPts val="2160"/>
              </a:lnSpc>
            </a:pPr>
            <a:r>
              <a:rPr sz="1800" b="1" dirty="0">
                <a:latin typeface="Corbel"/>
                <a:cs typeface="Corbel"/>
              </a:rPr>
              <a:t>ИК1.</a:t>
            </a:r>
            <a:r>
              <a:rPr sz="1800" b="1" spc="-95" dirty="0">
                <a:latin typeface="Corbel"/>
                <a:cs typeface="Corbel"/>
              </a:rPr>
              <a:t> </a:t>
            </a:r>
            <a:r>
              <a:rPr sz="1800" b="1" spc="-10" dirty="0">
                <a:latin typeface="Corbel"/>
                <a:cs typeface="Corbel"/>
              </a:rPr>
              <a:t>Содержание</a:t>
            </a:r>
            <a:r>
              <a:rPr sz="1800" b="1" spc="-30" dirty="0">
                <a:latin typeface="Corbel"/>
                <a:cs typeface="Corbel"/>
              </a:rPr>
              <a:t> </a:t>
            </a:r>
            <a:r>
              <a:rPr sz="1800" b="1" spc="-10" dirty="0">
                <a:latin typeface="Corbel"/>
                <a:cs typeface="Corbel"/>
              </a:rPr>
              <a:t>изложения</a:t>
            </a:r>
            <a:endParaRPr sz="1800">
              <a:latin typeface="Corbel"/>
              <a:cs typeface="Corbe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60376" y="3260726"/>
          <a:ext cx="5948679" cy="27222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53305"/>
                <a:gridCol w="1095375"/>
              </a:tblGrid>
              <a:tr h="5283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Критерии</a:t>
                      </a:r>
                      <a:r>
                        <a:rPr sz="1600" b="1" spc="-5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оценивания</a:t>
                      </a:r>
                      <a:r>
                        <a:rPr sz="1600" b="1" spc="-1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сжатого</a:t>
                      </a:r>
                      <a:r>
                        <a:rPr sz="1600" b="1" spc="-5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изложения</a:t>
                      </a:r>
                      <a:endParaRPr sz="1600">
                        <a:latin typeface="Corbel"/>
                        <a:cs typeface="Corbel"/>
                      </a:endParaRPr>
                    </a:p>
                  </a:txBody>
                  <a:tcPr marL="0" marR="0" marT="336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Баллы</a:t>
                      </a:r>
                      <a:endParaRPr sz="1600">
                        <a:latin typeface="Corbel"/>
                        <a:cs typeface="Corbel"/>
                      </a:endParaRPr>
                    </a:p>
                  </a:txBody>
                  <a:tcPr marL="0" marR="0" marT="336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</a:tr>
              <a:tr h="730885">
                <a:tc>
                  <a:txBody>
                    <a:bodyPr/>
                    <a:lstStyle/>
                    <a:p>
                      <a:pPr marL="91440" marR="7067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Экзаменуемый</a:t>
                      </a:r>
                      <a:r>
                        <a:rPr sz="1400" spc="-5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точно</a:t>
                      </a:r>
                      <a:r>
                        <a:rPr sz="1400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передал</a:t>
                      </a:r>
                      <a:r>
                        <a:rPr sz="1400" spc="-4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основное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 содержание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прослушанного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текста,</a:t>
                      </a:r>
                      <a:r>
                        <a:rPr sz="1400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отразив</a:t>
                      </a:r>
                      <a:r>
                        <a:rPr sz="1400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все</a:t>
                      </a:r>
                      <a:r>
                        <a:rPr sz="1400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важные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для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его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восприятия</a:t>
                      </a:r>
                      <a:r>
                        <a:rPr sz="1400" spc="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микротемы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2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Экзаменуемый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передал</a:t>
                      </a:r>
                      <a:r>
                        <a:rPr sz="1400" spc="-5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основное</a:t>
                      </a:r>
                      <a:r>
                        <a:rPr sz="1400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содержание</a:t>
                      </a:r>
                      <a:endParaRPr sz="1400">
                        <a:latin typeface="Corbel"/>
                        <a:cs typeface="Corbel"/>
                      </a:endParaRPr>
                    </a:p>
                    <a:p>
                      <a:pPr marL="91440" marR="68834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прослушанного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текста,</a:t>
                      </a:r>
                      <a:r>
                        <a:rPr sz="1400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но</a:t>
                      </a:r>
                      <a:r>
                        <a:rPr sz="1400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упустил</a:t>
                      </a:r>
                      <a:r>
                        <a:rPr sz="1400" spc="-4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или</a:t>
                      </a:r>
                      <a:r>
                        <a:rPr sz="1400" spc="-5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добавил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одну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микротему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1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Экзаменуемый</a:t>
                      </a:r>
                      <a:r>
                        <a:rPr sz="1400" spc="-4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передал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основное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 содержание</a:t>
                      </a:r>
                      <a:endParaRPr sz="1400">
                        <a:latin typeface="Corbel"/>
                        <a:cs typeface="Corbel"/>
                      </a:endParaRPr>
                    </a:p>
                    <a:p>
                      <a:pPr marL="91440" marR="901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прослушанного</a:t>
                      </a:r>
                      <a:r>
                        <a:rPr sz="1400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текста,</a:t>
                      </a:r>
                      <a:r>
                        <a:rPr sz="1400" spc="-4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но</a:t>
                      </a:r>
                      <a:r>
                        <a:rPr sz="1400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упустил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или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добавил</a:t>
                      </a:r>
                      <a:r>
                        <a:rPr sz="1400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более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одной микротемы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0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855723" y="6047614"/>
            <a:ext cx="312166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orbel"/>
                <a:cs typeface="Corbel"/>
              </a:rPr>
              <a:t>ИК2.</a:t>
            </a:r>
            <a:r>
              <a:rPr sz="1800" b="1" spc="-100" dirty="0">
                <a:latin typeface="Corbel"/>
                <a:cs typeface="Corbel"/>
              </a:rPr>
              <a:t> </a:t>
            </a:r>
            <a:r>
              <a:rPr sz="1800" b="1" dirty="0">
                <a:latin typeface="Corbel"/>
                <a:cs typeface="Corbel"/>
              </a:rPr>
              <a:t>Сжатие</a:t>
            </a:r>
            <a:r>
              <a:rPr sz="1800" b="1" spc="-40" dirty="0">
                <a:latin typeface="Corbel"/>
                <a:cs typeface="Corbel"/>
              </a:rPr>
              <a:t> </a:t>
            </a:r>
            <a:r>
              <a:rPr sz="1800" b="1" spc="-10" dirty="0">
                <a:latin typeface="Corbel"/>
                <a:cs typeface="Corbel"/>
              </a:rPr>
              <a:t>исходного</a:t>
            </a:r>
            <a:r>
              <a:rPr sz="1800" b="1" spc="-25" dirty="0">
                <a:latin typeface="Corbel"/>
                <a:cs typeface="Corbel"/>
              </a:rPr>
              <a:t> </a:t>
            </a:r>
            <a:r>
              <a:rPr sz="1800" b="1" spc="-10" dirty="0">
                <a:latin typeface="Corbel"/>
                <a:cs typeface="Corbel"/>
              </a:rPr>
              <a:t>текста</a:t>
            </a:r>
            <a:endParaRPr sz="1800">
              <a:latin typeface="Corbel"/>
              <a:cs typeface="Corbe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60376" y="6430390"/>
          <a:ext cx="5948679" cy="2529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53305"/>
                <a:gridCol w="1095375"/>
              </a:tblGrid>
              <a:tr h="5283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Критерии</a:t>
                      </a:r>
                      <a:r>
                        <a:rPr sz="1600" b="1" spc="-5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оценивания</a:t>
                      </a:r>
                      <a:r>
                        <a:rPr sz="1600" b="1" spc="-1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сжатого</a:t>
                      </a:r>
                      <a:r>
                        <a:rPr sz="1600" b="1" spc="-5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изложения</a:t>
                      </a:r>
                      <a:endParaRPr sz="16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Баллы</a:t>
                      </a:r>
                      <a:endParaRPr sz="16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</a:tr>
              <a:tr h="528320">
                <a:tc>
                  <a:txBody>
                    <a:bodyPr/>
                    <a:lstStyle/>
                    <a:p>
                      <a:pPr marL="91440" marR="23939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Экзаменуемый</a:t>
                      </a:r>
                      <a:r>
                        <a:rPr sz="1400" spc="-5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применил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один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или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несколько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приёмов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сжатия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текста,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использовав</a:t>
                      </a:r>
                      <a:r>
                        <a:rPr sz="1400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их</a:t>
                      </a:r>
                      <a:r>
                        <a:rPr sz="1400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на</a:t>
                      </a:r>
                      <a:r>
                        <a:rPr sz="1400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протяжении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всего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текста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2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</a:tr>
              <a:tr h="528320">
                <a:tc>
                  <a:txBody>
                    <a:bodyPr/>
                    <a:lstStyle/>
                    <a:p>
                      <a:pPr marL="91440" marR="53340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Экзаменуемый</a:t>
                      </a:r>
                      <a:r>
                        <a:rPr sz="1400" spc="-5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применил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один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или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несколько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приёмов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сжатия</a:t>
                      </a:r>
                      <a:r>
                        <a:rPr sz="1400" spc="-4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двух</a:t>
                      </a:r>
                      <a:r>
                        <a:rPr sz="1400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микротем</a:t>
                      </a:r>
                      <a:r>
                        <a:rPr sz="1400" spc="-6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текста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1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marL="91440" marR="5334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Экзаменуемый</a:t>
                      </a:r>
                      <a:r>
                        <a:rPr sz="1400" spc="-5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применил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один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или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несколько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приёмов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сжатия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одной</a:t>
                      </a:r>
                      <a:r>
                        <a:rPr sz="1400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микротемы</a:t>
                      </a:r>
                      <a:r>
                        <a:rPr sz="1400" spc="-5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текста</a:t>
                      </a:r>
                      <a:endParaRPr sz="1400">
                        <a:latin typeface="Corbel"/>
                        <a:cs typeface="Corbe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400" spc="-25" dirty="0">
                          <a:latin typeface="Corbel"/>
                          <a:cs typeface="Corbel"/>
                        </a:rPr>
                        <a:t>или</a:t>
                      </a:r>
                      <a:endParaRPr sz="1400">
                        <a:latin typeface="Corbel"/>
                        <a:cs typeface="Corbe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экзаменуемый</a:t>
                      </a:r>
                      <a:r>
                        <a:rPr sz="1400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не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использовал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приёмы</a:t>
                      </a:r>
                      <a:r>
                        <a:rPr sz="1400" spc="-4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сжатия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текста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555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0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555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8516" y="385013"/>
            <a:ext cx="5314315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/>
              <a:t>Критерии</a:t>
            </a:r>
            <a:r>
              <a:rPr sz="3000" spc="-65" dirty="0"/>
              <a:t> </a:t>
            </a:r>
            <a:r>
              <a:rPr sz="3000" dirty="0"/>
              <a:t>оценивания</a:t>
            </a:r>
            <a:r>
              <a:rPr sz="3000" spc="-30" dirty="0"/>
              <a:t> </a:t>
            </a:r>
            <a:r>
              <a:rPr sz="3000" dirty="0"/>
              <a:t>по</a:t>
            </a:r>
            <a:r>
              <a:rPr sz="3000" spc="-145" dirty="0"/>
              <a:t> </a:t>
            </a:r>
            <a:r>
              <a:rPr sz="3000" spc="-20" dirty="0"/>
              <a:t>ФИПИ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2279395" y="1004697"/>
            <a:ext cx="227711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orbel"/>
                <a:cs typeface="Corbel"/>
              </a:rPr>
              <a:t>ИК3.</a:t>
            </a:r>
            <a:r>
              <a:rPr sz="1800" b="1" spc="-75" dirty="0">
                <a:latin typeface="Corbel"/>
                <a:cs typeface="Corbel"/>
              </a:rPr>
              <a:t> </a:t>
            </a:r>
            <a:r>
              <a:rPr sz="1800" b="1" dirty="0">
                <a:latin typeface="Corbel"/>
                <a:cs typeface="Corbel"/>
              </a:rPr>
              <a:t>Логичность</a:t>
            </a:r>
            <a:r>
              <a:rPr sz="1800" b="1" spc="10" dirty="0">
                <a:latin typeface="Corbel"/>
                <a:cs typeface="Corbel"/>
              </a:rPr>
              <a:t> </a:t>
            </a:r>
            <a:r>
              <a:rPr sz="1800" b="1" spc="-20" dirty="0">
                <a:latin typeface="Corbel"/>
                <a:cs typeface="Corbel"/>
              </a:rPr>
              <a:t>речи</a:t>
            </a:r>
            <a:endParaRPr sz="1800">
              <a:latin typeface="Corbel"/>
              <a:cs typeface="Corbe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60376" y="1388235"/>
          <a:ext cx="5948679" cy="2113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53305"/>
                <a:gridCol w="1095375"/>
              </a:tblGrid>
              <a:tr h="5283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Критерии</a:t>
                      </a:r>
                      <a:r>
                        <a:rPr sz="1600" b="1" spc="-5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оценивания</a:t>
                      </a:r>
                      <a:r>
                        <a:rPr sz="1600" b="1" spc="-1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сжатого</a:t>
                      </a:r>
                      <a:r>
                        <a:rPr sz="1600" b="1" spc="-5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изложения</a:t>
                      </a:r>
                      <a:endParaRPr sz="1600">
                        <a:latin typeface="Corbel"/>
                        <a:cs typeface="Corbel"/>
                      </a:endParaRPr>
                    </a:p>
                  </a:txBody>
                  <a:tcPr marL="0" marR="0" marT="336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Баллы</a:t>
                      </a:r>
                      <a:endParaRPr sz="1600">
                        <a:latin typeface="Corbel"/>
                        <a:cs typeface="Corbel"/>
                      </a:endParaRPr>
                    </a:p>
                  </a:txBody>
                  <a:tcPr marL="0" marR="0" marT="336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</a:tr>
              <a:tr h="5283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Логические</a:t>
                      </a:r>
                      <a:r>
                        <a:rPr sz="1400" spc="-6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ошибки</a:t>
                      </a:r>
                      <a:r>
                        <a:rPr sz="1400" spc="-6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отсутствуют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2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</a:tr>
              <a:tr h="5283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Допущена</a:t>
                      </a:r>
                      <a:r>
                        <a:rPr sz="1400" spc="-4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одна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логическая</a:t>
                      </a:r>
                      <a:r>
                        <a:rPr sz="1400" spc="-5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ошибка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1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</a:tr>
              <a:tr h="5283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Допущены</a:t>
                      </a:r>
                      <a:r>
                        <a:rPr sz="1400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две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логические</a:t>
                      </a:r>
                      <a:r>
                        <a:rPr sz="1400" spc="-4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ошибки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или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более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0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559715" y="3628086"/>
            <a:ext cx="5729605" cy="27628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715" algn="ctr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A6B727"/>
                </a:solidFill>
                <a:latin typeface="Corbel"/>
                <a:cs typeface="Corbel"/>
              </a:rPr>
              <a:t>Оценка</a:t>
            </a:r>
            <a:r>
              <a:rPr sz="3000" spc="-9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3000" spc="-10" dirty="0">
                <a:solidFill>
                  <a:srgbClr val="A6B727"/>
                </a:solidFill>
                <a:latin typeface="Corbel"/>
                <a:cs typeface="Corbel"/>
              </a:rPr>
              <a:t>грамотности</a:t>
            </a:r>
            <a:endParaRPr sz="3000">
              <a:latin typeface="Corbel"/>
              <a:cs typeface="Corbel"/>
            </a:endParaRPr>
          </a:p>
          <a:p>
            <a:pPr marL="12700" marR="5080">
              <a:lnSpc>
                <a:spcPct val="80000"/>
              </a:lnSpc>
              <a:spcBef>
                <a:spcPts val="1385"/>
              </a:spcBef>
            </a:pPr>
            <a:r>
              <a:rPr sz="1200" b="1" i="1" dirty="0">
                <a:latin typeface="Verdana"/>
                <a:cs typeface="Verdana"/>
              </a:rPr>
              <a:t>Все</a:t>
            </a:r>
            <a:r>
              <a:rPr sz="1200" b="1" i="1" spc="-30" dirty="0">
                <a:latin typeface="Verdana"/>
                <a:cs typeface="Verdana"/>
              </a:rPr>
              <a:t> </a:t>
            </a:r>
            <a:r>
              <a:rPr sz="1200" b="1" i="1" dirty="0">
                <a:latin typeface="Verdana"/>
                <a:cs typeface="Verdana"/>
              </a:rPr>
              <a:t>письменные</a:t>
            </a:r>
            <a:r>
              <a:rPr sz="1200" b="1" i="1" spc="-10" dirty="0">
                <a:latin typeface="Verdana"/>
                <a:cs typeface="Verdana"/>
              </a:rPr>
              <a:t> </a:t>
            </a:r>
            <a:r>
              <a:rPr sz="1200" b="1" i="1" dirty="0">
                <a:latin typeface="Verdana"/>
                <a:cs typeface="Verdana"/>
              </a:rPr>
              <a:t>задания</a:t>
            </a:r>
            <a:r>
              <a:rPr sz="1200" b="1" i="1" spc="-45" dirty="0">
                <a:latin typeface="Verdana"/>
                <a:cs typeface="Verdana"/>
              </a:rPr>
              <a:t> </a:t>
            </a:r>
            <a:r>
              <a:rPr sz="1200" b="1" i="1" dirty="0">
                <a:latin typeface="Verdana"/>
                <a:cs typeface="Verdana"/>
              </a:rPr>
              <a:t>оцениваются</a:t>
            </a:r>
            <a:r>
              <a:rPr sz="1200" b="1" i="1" spc="-45" dirty="0">
                <a:latin typeface="Verdana"/>
                <a:cs typeface="Verdana"/>
              </a:rPr>
              <a:t> </a:t>
            </a:r>
            <a:r>
              <a:rPr sz="1200" b="1" i="1" dirty="0">
                <a:latin typeface="Verdana"/>
                <a:cs typeface="Verdana"/>
              </a:rPr>
              <a:t>не</a:t>
            </a:r>
            <a:r>
              <a:rPr sz="1200" b="1" i="1" spc="-15" dirty="0">
                <a:latin typeface="Verdana"/>
                <a:cs typeface="Verdana"/>
              </a:rPr>
              <a:t> </a:t>
            </a:r>
            <a:r>
              <a:rPr sz="1200" b="1" i="1" dirty="0">
                <a:latin typeface="Verdana"/>
                <a:cs typeface="Verdana"/>
              </a:rPr>
              <a:t>только</a:t>
            </a:r>
            <a:r>
              <a:rPr sz="1200" b="1" i="1" spc="-35" dirty="0">
                <a:latin typeface="Verdana"/>
                <a:cs typeface="Verdana"/>
              </a:rPr>
              <a:t> </a:t>
            </a:r>
            <a:r>
              <a:rPr sz="1200" b="1" i="1" dirty="0">
                <a:latin typeface="Verdana"/>
                <a:cs typeface="Verdana"/>
              </a:rPr>
              <a:t>по</a:t>
            </a:r>
            <a:r>
              <a:rPr sz="1200" b="1" i="1" spc="-15" dirty="0">
                <a:latin typeface="Verdana"/>
                <a:cs typeface="Verdana"/>
              </a:rPr>
              <a:t> </a:t>
            </a:r>
            <a:r>
              <a:rPr sz="1200" b="1" i="1" dirty="0">
                <a:latin typeface="Verdana"/>
                <a:cs typeface="Verdana"/>
              </a:rPr>
              <a:t>структуре</a:t>
            </a:r>
            <a:r>
              <a:rPr sz="1200" b="1" i="1" spc="-45" dirty="0">
                <a:latin typeface="Verdana"/>
                <a:cs typeface="Verdana"/>
              </a:rPr>
              <a:t> </a:t>
            </a:r>
            <a:r>
              <a:rPr sz="1200" b="1" i="1" spc="-50" dirty="0">
                <a:latin typeface="Verdana"/>
                <a:cs typeface="Verdana"/>
              </a:rPr>
              <a:t>и </a:t>
            </a:r>
            <a:r>
              <a:rPr sz="1200" b="1" i="1" dirty="0">
                <a:latin typeface="Verdana"/>
                <a:cs typeface="Verdana"/>
              </a:rPr>
              <a:t>содержанию,</a:t>
            </a:r>
            <a:r>
              <a:rPr sz="1200" b="1" i="1" spc="-45" dirty="0">
                <a:latin typeface="Verdana"/>
                <a:cs typeface="Verdana"/>
              </a:rPr>
              <a:t> </a:t>
            </a:r>
            <a:r>
              <a:rPr sz="1200" b="1" i="1" dirty="0">
                <a:latin typeface="Verdana"/>
                <a:cs typeface="Verdana"/>
              </a:rPr>
              <a:t>но</a:t>
            </a:r>
            <a:r>
              <a:rPr sz="1200" b="1" i="1" spc="-15" dirty="0">
                <a:latin typeface="Verdana"/>
                <a:cs typeface="Verdana"/>
              </a:rPr>
              <a:t> </a:t>
            </a:r>
            <a:r>
              <a:rPr sz="1200" b="1" i="1" dirty="0">
                <a:latin typeface="Verdana"/>
                <a:cs typeface="Verdana"/>
              </a:rPr>
              <a:t>и</a:t>
            </a:r>
            <a:r>
              <a:rPr sz="1200" b="1" i="1" spc="-15" dirty="0">
                <a:latin typeface="Verdana"/>
                <a:cs typeface="Verdana"/>
              </a:rPr>
              <a:t> </a:t>
            </a:r>
            <a:r>
              <a:rPr sz="1200" b="1" i="1" dirty="0">
                <a:latin typeface="Verdana"/>
                <a:cs typeface="Verdana"/>
              </a:rPr>
              <a:t>по</a:t>
            </a:r>
            <a:r>
              <a:rPr sz="1200" b="1" i="1" spc="-20" dirty="0">
                <a:latin typeface="Verdana"/>
                <a:cs typeface="Verdana"/>
              </a:rPr>
              <a:t> </a:t>
            </a:r>
            <a:r>
              <a:rPr sz="1200" b="1" i="1" dirty="0">
                <a:latin typeface="Verdana"/>
                <a:cs typeface="Verdana"/>
              </a:rPr>
              <a:t>критериям</a:t>
            </a:r>
            <a:r>
              <a:rPr sz="1200" b="1" i="1" spc="-25" dirty="0">
                <a:latin typeface="Verdana"/>
                <a:cs typeface="Verdana"/>
              </a:rPr>
              <a:t> </a:t>
            </a:r>
            <a:r>
              <a:rPr sz="1200" b="1" i="1" spc="-10" dirty="0">
                <a:latin typeface="Verdana"/>
                <a:cs typeface="Verdana"/>
              </a:rPr>
              <a:t>грамотности:</a:t>
            </a: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Clr>
                <a:srgbClr val="A6B727"/>
              </a:buClr>
              <a:buSzPct val="79166"/>
              <a:buAutoNum type="arabicPeriod"/>
              <a:tabLst>
                <a:tab pos="354965" algn="l"/>
                <a:tab pos="355600" algn="l"/>
              </a:tabLst>
            </a:pPr>
            <a:r>
              <a:rPr sz="1200" spc="-10" dirty="0">
                <a:latin typeface="Verdana"/>
                <a:cs typeface="Verdana"/>
              </a:rPr>
              <a:t>Орфография.</a:t>
            </a: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A6B727"/>
              </a:buClr>
              <a:buFont typeface="Verdana"/>
              <a:buAutoNum type="arabicPeriod"/>
            </a:pPr>
            <a:endParaRPr sz="115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Clr>
                <a:srgbClr val="A6B727"/>
              </a:buClr>
              <a:buSzPct val="79166"/>
              <a:buAutoNum type="arabicPeriod"/>
              <a:tabLst>
                <a:tab pos="354965" algn="l"/>
                <a:tab pos="355600" algn="l"/>
              </a:tabLst>
            </a:pPr>
            <a:r>
              <a:rPr sz="1200" spc="-10" dirty="0">
                <a:latin typeface="Verdana"/>
                <a:cs typeface="Verdana"/>
              </a:rPr>
              <a:t>Пунктуация.</a:t>
            </a: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A6B727"/>
              </a:buClr>
              <a:buFont typeface="Verdana"/>
              <a:buAutoNum type="arabicPeriod"/>
            </a:pPr>
            <a:endParaRPr sz="11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Clr>
                <a:srgbClr val="A6B727"/>
              </a:buClr>
              <a:buSzPct val="79166"/>
              <a:buAutoNum type="arabicPeriod"/>
              <a:tabLst>
                <a:tab pos="354965" algn="l"/>
                <a:tab pos="355600" algn="l"/>
              </a:tabLst>
            </a:pPr>
            <a:r>
              <a:rPr sz="1200" spc="-10" dirty="0">
                <a:latin typeface="Verdana"/>
                <a:cs typeface="Verdana"/>
              </a:rPr>
              <a:t>Грамматика.</a:t>
            </a: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A6B727"/>
              </a:buClr>
              <a:buFont typeface="Verdana"/>
              <a:buAutoNum type="arabicPeriod"/>
            </a:pPr>
            <a:endParaRPr sz="115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A6B727"/>
              </a:buClr>
              <a:buSzPct val="79166"/>
              <a:buAutoNum type="arabicPeriod"/>
              <a:tabLst>
                <a:tab pos="354965" algn="l"/>
                <a:tab pos="355600" algn="l"/>
              </a:tabLst>
            </a:pPr>
            <a:r>
              <a:rPr sz="1200" spc="-10" dirty="0">
                <a:latin typeface="Verdana"/>
                <a:cs typeface="Verdana"/>
              </a:rPr>
              <a:t>Речь.</a:t>
            </a: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A6B727"/>
              </a:buClr>
              <a:buFont typeface="Verdana"/>
              <a:buAutoNum type="arabicPeriod"/>
            </a:pPr>
            <a:endParaRPr sz="115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Clr>
                <a:srgbClr val="A6B727"/>
              </a:buClr>
              <a:buSzPct val="79166"/>
              <a:buAutoNum type="arabicPeriod"/>
              <a:tabLst>
                <a:tab pos="354965" algn="l"/>
                <a:tab pos="355600" algn="l"/>
              </a:tabLst>
            </a:pPr>
            <a:r>
              <a:rPr sz="1200" dirty="0">
                <a:latin typeface="Verdana"/>
                <a:cs typeface="Verdana"/>
              </a:rPr>
              <a:t>Фактическая </a:t>
            </a:r>
            <a:r>
              <a:rPr sz="1200" spc="-10" dirty="0">
                <a:latin typeface="Verdana"/>
                <a:cs typeface="Verdana"/>
              </a:rPr>
              <a:t>точность.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5428" y="6531611"/>
            <a:ext cx="6062345" cy="28001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solidFill>
                  <a:srgbClr val="A6B727"/>
                </a:solidFill>
                <a:latin typeface="Corbel"/>
                <a:cs typeface="Corbel"/>
              </a:rPr>
              <a:t>Критерии</a:t>
            </a:r>
            <a:r>
              <a:rPr sz="2200" spc="-6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A6B727"/>
                </a:solidFill>
                <a:latin typeface="Corbel"/>
                <a:cs typeface="Corbel"/>
              </a:rPr>
              <a:t>оценивания</a:t>
            </a:r>
            <a:r>
              <a:rPr sz="2200" spc="-1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A6B727"/>
                </a:solidFill>
                <a:latin typeface="Corbel"/>
                <a:cs typeface="Corbel"/>
              </a:rPr>
              <a:t>заданий</a:t>
            </a:r>
            <a:r>
              <a:rPr sz="2200" spc="-4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A6B727"/>
                </a:solidFill>
                <a:latin typeface="Corbel"/>
                <a:cs typeface="Corbel"/>
              </a:rPr>
              <a:t>с</a:t>
            </a:r>
            <a:r>
              <a:rPr sz="2200" spc="-5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A6B727"/>
                </a:solidFill>
                <a:latin typeface="Corbel"/>
                <a:cs typeface="Corbel"/>
              </a:rPr>
              <a:t>кратким</a:t>
            </a:r>
            <a:r>
              <a:rPr sz="2200" spc="-4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A6B727"/>
                </a:solidFill>
                <a:latin typeface="Corbel"/>
                <a:cs typeface="Corbel"/>
              </a:rPr>
              <a:t>ответом</a:t>
            </a:r>
            <a:endParaRPr sz="22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50">
              <a:latin typeface="Corbel"/>
              <a:cs typeface="Corbel"/>
            </a:endParaRPr>
          </a:p>
          <a:p>
            <a:pPr marL="153035">
              <a:lnSpc>
                <a:spcPct val="100000"/>
              </a:lnSpc>
            </a:pPr>
            <a:r>
              <a:rPr sz="1500" b="1" i="1" spc="-20" dirty="0">
                <a:latin typeface="Verdana"/>
                <a:cs typeface="Verdana"/>
              </a:rPr>
              <a:t>Тест</a:t>
            </a:r>
            <a:endParaRPr sz="15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550">
              <a:latin typeface="Verdana"/>
              <a:cs typeface="Verdana"/>
            </a:endParaRPr>
          </a:p>
          <a:p>
            <a:pPr marL="256540" indent="-104139">
              <a:lnSpc>
                <a:spcPts val="1710"/>
              </a:lnSpc>
              <a:buClr>
                <a:srgbClr val="A6B727"/>
              </a:buClr>
              <a:buSzPct val="80000"/>
              <a:buFont typeface="Corbel"/>
              <a:buChar char="•"/>
              <a:tabLst>
                <a:tab pos="257175" algn="l"/>
                <a:tab pos="4011295" algn="l"/>
              </a:tabLst>
            </a:pPr>
            <a:r>
              <a:rPr sz="1500" dirty="0">
                <a:latin typeface="Verdana"/>
                <a:cs typeface="Verdana"/>
              </a:rPr>
              <a:t>Каждое</a:t>
            </a:r>
            <a:r>
              <a:rPr sz="1500" spc="-30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задание</a:t>
            </a:r>
            <a:r>
              <a:rPr sz="1500" spc="-25" dirty="0">
                <a:latin typeface="Verdana"/>
                <a:cs typeface="Verdana"/>
              </a:rPr>
              <a:t> </a:t>
            </a:r>
            <a:r>
              <a:rPr sz="1500" spc="-10" dirty="0">
                <a:latin typeface="Verdana"/>
                <a:cs typeface="Verdana"/>
              </a:rPr>
              <a:t>2-</a:t>
            </a:r>
            <a:r>
              <a:rPr sz="1500" dirty="0">
                <a:latin typeface="Verdana"/>
                <a:cs typeface="Verdana"/>
              </a:rPr>
              <a:t>12</a:t>
            </a:r>
            <a:r>
              <a:rPr sz="1500" spc="-20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оценивается</a:t>
            </a:r>
            <a:r>
              <a:rPr sz="1500" spc="-35" dirty="0">
                <a:latin typeface="Verdana"/>
                <a:cs typeface="Verdana"/>
              </a:rPr>
              <a:t> </a:t>
            </a:r>
            <a:r>
              <a:rPr sz="1500" spc="-50" dirty="0">
                <a:latin typeface="Verdana"/>
                <a:cs typeface="Verdana"/>
              </a:rPr>
              <a:t>в</a:t>
            </a:r>
            <a:r>
              <a:rPr sz="1500" dirty="0">
                <a:latin typeface="Verdana"/>
                <a:cs typeface="Verdana"/>
              </a:rPr>
              <a:t>	балл.</a:t>
            </a:r>
            <a:r>
              <a:rPr sz="1500" spc="-45" dirty="0">
                <a:latin typeface="Verdana"/>
                <a:cs typeface="Verdana"/>
              </a:rPr>
              <a:t> </a:t>
            </a:r>
            <a:r>
              <a:rPr sz="1500" spc="-10" dirty="0">
                <a:latin typeface="Verdana"/>
                <a:cs typeface="Verdana"/>
              </a:rPr>
              <a:t>Ответ</a:t>
            </a:r>
            <a:endParaRPr sz="1500">
              <a:latin typeface="Verdana"/>
              <a:cs typeface="Verdana"/>
            </a:endParaRPr>
          </a:p>
          <a:p>
            <a:pPr marL="256540" marR="223520">
              <a:lnSpc>
                <a:spcPts val="1620"/>
              </a:lnSpc>
              <a:spcBef>
                <a:spcPts val="114"/>
              </a:spcBef>
              <a:tabLst>
                <a:tab pos="1540510" algn="l"/>
              </a:tabLst>
            </a:pPr>
            <a:r>
              <a:rPr sz="1500" dirty="0">
                <a:latin typeface="Verdana"/>
                <a:cs typeface="Verdana"/>
              </a:rPr>
              <a:t>должен</a:t>
            </a:r>
            <a:r>
              <a:rPr sz="1500" spc="-40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быть</a:t>
            </a:r>
            <a:r>
              <a:rPr sz="1500" spc="-15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записан</a:t>
            </a:r>
            <a:r>
              <a:rPr sz="1500" spc="-30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в</a:t>
            </a:r>
            <a:r>
              <a:rPr sz="1500" spc="-15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той</a:t>
            </a:r>
            <a:r>
              <a:rPr sz="1500" spc="-10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форме,</a:t>
            </a:r>
            <a:r>
              <a:rPr sz="1500" spc="-10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которая требуется</a:t>
            </a:r>
            <a:r>
              <a:rPr sz="1500" spc="-15" dirty="0">
                <a:latin typeface="Verdana"/>
                <a:cs typeface="Verdana"/>
              </a:rPr>
              <a:t> </a:t>
            </a:r>
            <a:r>
              <a:rPr sz="1500" spc="-50" dirty="0">
                <a:latin typeface="Verdana"/>
                <a:cs typeface="Verdana"/>
              </a:rPr>
              <a:t>в </a:t>
            </a:r>
            <a:r>
              <a:rPr sz="1500" spc="-10" dirty="0">
                <a:latin typeface="Verdana"/>
                <a:cs typeface="Verdana"/>
              </a:rPr>
              <a:t>инструкции</a:t>
            </a:r>
            <a:r>
              <a:rPr sz="1500" dirty="0">
                <a:latin typeface="Verdana"/>
                <a:cs typeface="Verdana"/>
              </a:rPr>
              <a:t>	к</a:t>
            </a:r>
            <a:r>
              <a:rPr sz="1500" spc="-15" dirty="0">
                <a:latin typeface="Verdana"/>
                <a:cs typeface="Verdana"/>
              </a:rPr>
              <a:t> </a:t>
            </a:r>
            <a:r>
              <a:rPr sz="1500" spc="-10" dirty="0">
                <a:latin typeface="Verdana"/>
                <a:cs typeface="Verdana"/>
              </a:rPr>
              <a:t>заданию.</a:t>
            </a:r>
            <a:endParaRPr sz="1500">
              <a:latin typeface="Verdana"/>
              <a:cs typeface="Verdana"/>
            </a:endParaRPr>
          </a:p>
          <a:p>
            <a:pPr marL="256540" indent="-104139">
              <a:lnSpc>
                <a:spcPts val="1710"/>
              </a:lnSpc>
              <a:spcBef>
                <a:spcPts val="585"/>
              </a:spcBef>
              <a:buClr>
                <a:srgbClr val="A6B727"/>
              </a:buClr>
              <a:buSzPct val="80000"/>
              <a:buFont typeface="Corbel"/>
              <a:buChar char="•"/>
              <a:tabLst>
                <a:tab pos="257175" algn="l"/>
              </a:tabLst>
            </a:pPr>
            <a:r>
              <a:rPr sz="1500" dirty="0">
                <a:latin typeface="Verdana"/>
                <a:cs typeface="Verdana"/>
              </a:rPr>
              <a:t>В</a:t>
            </a:r>
            <a:r>
              <a:rPr sz="1500" spc="-25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заданиях</a:t>
            </a:r>
            <a:r>
              <a:rPr sz="1500" spc="-25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№2,3,</a:t>
            </a:r>
            <a:r>
              <a:rPr sz="1500" spc="10" dirty="0">
                <a:latin typeface="Verdana"/>
                <a:cs typeface="Verdana"/>
              </a:rPr>
              <a:t> </a:t>
            </a:r>
            <a:r>
              <a:rPr sz="1500" spc="-10" dirty="0">
                <a:latin typeface="Verdana"/>
                <a:cs typeface="Verdana"/>
              </a:rPr>
              <a:t>5-</a:t>
            </a:r>
            <a:r>
              <a:rPr sz="1500" dirty="0">
                <a:latin typeface="Verdana"/>
                <a:cs typeface="Verdana"/>
              </a:rPr>
              <a:t>7,</a:t>
            </a:r>
            <a:r>
              <a:rPr sz="1500" spc="-15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10,11</a:t>
            </a:r>
            <a:r>
              <a:rPr sz="1500" spc="-10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порядок</a:t>
            </a:r>
            <a:r>
              <a:rPr sz="1500" spc="-20" dirty="0">
                <a:latin typeface="Verdana"/>
                <a:cs typeface="Verdana"/>
              </a:rPr>
              <a:t> </a:t>
            </a:r>
            <a:r>
              <a:rPr sz="1500" spc="-10" dirty="0">
                <a:latin typeface="Verdana"/>
                <a:cs typeface="Verdana"/>
              </a:rPr>
              <a:t>следования</a:t>
            </a:r>
            <a:endParaRPr sz="1500">
              <a:latin typeface="Verdana"/>
              <a:cs typeface="Verdana"/>
            </a:endParaRPr>
          </a:p>
          <a:p>
            <a:pPr marL="256540">
              <a:lnSpc>
                <a:spcPts val="1710"/>
              </a:lnSpc>
            </a:pPr>
            <a:r>
              <a:rPr sz="1500" dirty="0">
                <a:latin typeface="Verdana"/>
                <a:cs typeface="Verdana"/>
              </a:rPr>
              <a:t>символов</a:t>
            </a:r>
            <a:r>
              <a:rPr sz="1500" spc="-45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при</a:t>
            </a:r>
            <a:r>
              <a:rPr sz="1500" spc="-30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записи</a:t>
            </a:r>
            <a:r>
              <a:rPr sz="1500" spc="-35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ответов</a:t>
            </a:r>
            <a:r>
              <a:rPr sz="1500" spc="-15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значения</a:t>
            </a:r>
            <a:r>
              <a:rPr sz="1500" spc="-45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не</a:t>
            </a:r>
            <a:r>
              <a:rPr sz="1500" spc="-35" dirty="0">
                <a:latin typeface="Verdana"/>
                <a:cs typeface="Verdana"/>
              </a:rPr>
              <a:t> </a:t>
            </a:r>
            <a:r>
              <a:rPr sz="1500" spc="-10" dirty="0">
                <a:latin typeface="Verdana"/>
                <a:cs typeface="Verdana"/>
              </a:rPr>
              <a:t>имеет.</a:t>
            </a:r>
            <a:endParaRPr sz="1500">
              <a:latin typeface="Verdana"/>
              <a:cs typeface="Verdana"/>
            </a:endParaRPr>
          </a:p>
          <a:p>
            <a:pPr marL="256540" marR="906780" indent="-104139">
              <a:lnSpc>
                <a:spcPts val="1560"/>
              </a:lnSpc>
              <a:spcBef>
                <a:spcPts val="880"/>
              </a:spcBef>
              <a:buClr>
                <a:srgbClr val="A6B727"/>
              </a:buClr>
              <a:buSzPct val="80000"/>
              <a:buFont typeface="Corbel"/>
              <a:buChar char="•"/>
              <a:tabLst>
                <a:tab pos="257175" algn="l"/>
              </a:tabLst>
            </a:pPr>
            <a:r>
              <a:rPr sz="1500" dirty="0">
                <a:latin typeface="Verdana"/>
                <a:cs typeface="Verdana"/>
              </a:rPr>
              <a:t>Порядок</a:t>
            </a:r>
            <a:r>
              <a:rPr sz="1500" spc="-10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записи</a:t>
            </a:r>
            <a:r>
              <a:rPr sz="1500" spc="-35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символов</a:t>
            </a:r>
            <a:r>
              <a:rPr sz="1500" spc="-10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при</a:t>
            </a:r>
            <a:r>
              <a:rPr sz="1500" spc="-20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записи</a:t>
            </a:r>
            <a:r>
              <a:rPr sz="1500" spc="-25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ответов</a:t>
            </a:r>
            <a:r>
              <a:rPr sz="1500" spc="-5" dirty="0">
                <a:latin typeface="Verdana"/>
                <a:cs typeface="Verdana"/>
              </a:rPr>
              <a:t> </a:t>
            </a:r>
            <a:r>
              <a:rPr sz="1500" spc="-25" dirty="0">
                <a:latin typeface="Verdana"/>
                <a:cs typeface="Verdana"/>
              </a:rPr>
              <a:t>на </a:t>
            </a:r>
            <a:r>
              <a:rPr sz="1500" dirty="0">
                <a:latin typeface="Verdana"/>
                <a:cs typeface="Verdana"/>
              </a:rPr>
              <a:t>задание</a:t>
            </a:r>
            <a:r>
              <a:rPr sz="1500" spc="-40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№4</a:t>
            </a:r>
            <a:r>
              <a:rPr sz="1500" spc="-10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имеет </a:t>
            </a:r>
            <a:r>
              <a:rPr sz="1500" spc="-10" dirty="0">
                <a:latin typeface="Verdana"/>
                <a:cs typeface="Verdana"/>
              </a:rPr>
              <a:t>значение.</a:t>
            </a:r>
            <a:endParaRPr sz="15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8516" y="285751"/>
            <a:ext cx="5315585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/>
              <a:t>Критерии</a:t>
            </a:r>
            <a:r>
              <a:rPr sz="3000" spc="-75" dirty="0"/>
              <a:t> </a:t>
            </a:r>
            <a:r>
              <a:rPr sz="3000" dirty="0"/>
              <a:t>оценивания</a:t>
            </a:r>
            <a:r>
              <a:rPr sz="3000" spc="-20" dirty="0"/>
              <a:t> </a:t>
            </a:r>
            <a:r>
              <a:rPr sz="3000" dirty="0"/>
              <a:t>по</a:t>
            </a:r>
            <a:r>
              <a:rPr sz="3000" spc="-140" dirty="0"/>
              <a:t> </a:t>
            </a:r>
            <a:r>
              <a:rPr sz="3000" spc="-20" dirty="0"/>
              <a:t>ФИПИ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35940" y="918465"/>
            <a:ext cx="5537200" cy="8848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i="1" spc="-10" dirty="0">
                <a:latin typeface="Verdana"/>
                <a:cs typeface="Verdana"/>
              </a:rPr>
              <a:t>Сочинение</a:t>
            </a:r>
            <a:endParaRPr sz="15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400"/>
              </a:spcBef>
            </a:pPr>
            <a:r>
              <a:rPr sz="1500" dirty="0">
                <a:latin typeface="Verdana"/>
                <a:cs typeface="Verdana"/>
              </a:rPr>
              <a:t>Финальное</a:t>
            </a:r>
            <a:r>
              <a:rPr sz="1500" spc="-60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задание</a:t>
            </a:r>
            <a:r>
              <a:rPr sz="1500" spc="-20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экзамена</a:t>
            </a:r>
            <a:r>
              <a:rPr sz="1500" spc="-5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по</a:t>
            </a:r>
            <a:r>
              <a:rPr sz="1500" spc="-20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русскому</a:t>
            </a:r>
            <a:r>
              <a:rPr sz="1500" spc="-15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языку</a:t>
            </a:r>
            <a:r>
              <a:rPr sz="1500" spc="-5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—</a:t>
            </a:r>
            <a:r>
              <a:rPr sz="1500" spc="-15" dirty="0">
                <a:latin typeface="Verdana"/>
                <a:cs typeface="Verdana"/>
              </a:rPr>
              <a:t> </a:t>
            </a:r>
            <a:r>
              <a:rPr sz="1500" spc="-25" dirty="0">
                <a:latin typeface="Verdana"/>
                <a:cs typeface="Verdana"/>
              </a:rPr>
              <a:t>это</a:t>
            </a:r>
            <a:endParaRPr sz="15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500" spc="-10" dirty="0">
                <a:latin typeface="Verdana"/>
                <a:cs typeface="Verdana"/>
              </a:rPr>
              <a:t>сочинение-</a:t>
            </a:r>
            <a:r>
              <a:rPr sz="1500" dirty="0">
                <a:latin typeface="Verdana"/>
                <a:cs typeface="Verdana"/>
              </a:rPr>
              <a:t>рассуждение.</a:t>
            </a:r>
            <a:r>
              <a:rPr sz="1500" spc="-35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Задание</a:t>
            </a:r>
            <a:r>
              <a:rPr sz="1500" spc="-20" dirty="0">
                <a:latin typeface="Verdana"/>
                <a:cs typeface="Verdana"/>
              </a:rPr>
              <a:t> </a:t>
            </a:r>
            <a:r>
              <a:rPr sz="1500" dirty="0">
                <a:latin typeface="Verdana"/>
                <a:cs typeface="Verdana"/>
              </a:rPr>
              <a:t>на</a:t>
            </a:r>
            <a:r>
              <a:rPr sz="1500" spc="-10" dirty="0">
                <a:latin typeface="Verdana"/>
                <a:cs typeface="Verdana"/>
              </a:rPr>
              <a:t> выбор:</a:t>
            </a:r>
            <a:endParaRPr sz="1500">
              <a:latin typeface="Verdana"/>
              <a:cs typeface="Verdan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61138" y="1997837"/>
          <a:ext cx="6299200" cy="72358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11140"/>
                <a:gridCol w="988060"/>
              </a:tblGrid>
              <a:tr h="377825">
                <a:tc gridSpan="2"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700" b="1" spc="-10" dirty="0">
                          <a:solidFill>
                            <a:srgbClr val="AB3B18"/>
                          </a:solidFill>
                          <a:latin typeface="Corbel"/>
                          <a:cs typeface="Corbel"/>
                        </a:rPr>
                        <a:t>13.1.</a:t>
                      </a:r>
                      <a:r>
                        <a:rPr sz="1700" b="1" spc="-95" dirty="0">
                          <a:solidFill>
                            <a:srgbClr val="AB3B18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700" b="1" spc="-10" dirty="0">
                          <a:solidFill>
                            <a:srgbClr val="AB3B18"/>
                          </a:solidFill>
                          <a:latin typeface="Corbel"/>
                          <a:cs typeface="Corbel"/>
                        </a:rPr>
                        <a:t>Сочинение-</a:t>
                      </a:r>
                      <a:r>
                        <a:rPr sz="1700" b="1" dirty="0">
                          <a:solidFill>
                            <a:srgbClr val="AB3B18"/>
                          </a:solidFill>
                          <a:latin typeface="Corbel"/>
                          <a:cs typeface="Corbel"/>
                        </a:rPr>
                        <a:t>рассуждение</a:t>
                      </a:r>
                      <a:r>
                        <a:rPr sz="1700" b="1" spc="-25" dirty="0">
                          <a:solidFill>
                            <a:srgbClr val="AB3B18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700" b="1" dirty="0">
                          <a:solidFill>
                            <a:srgbClr val="AB3B18"/>
                          </a:solidFill>
                          <a:latin typeface="Corbel"/>
                          <a:cs typeface="Corbel"/>
                        </a:rPr>
                        <a:t>на</a:t>
                      </a:r>
                      <a:r>
                        <a:rPr sz="1700" b="1" spc="-10" dirty="0">
                          <a:solidFill>
                            <a:srgbClr val="AB3B18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700" b="1" dirty="0">
                          <a:solidFill>
                            <a:srgbClr val="AB3B18"/>
                          </a:solidFill>
                          <a:latin typeface="Corbel"/>
                          <a:cs typeface="Corbel"/>
                        </a:rPr>
                        <a:t>лингвистическую</a:t>
                      </a:r>
                      <a:r>
                        <a:rPr sz="1700" b="1" spc="-30" dirty="0">
                          <a:solidFill>
                            <a:srgbClr val="AB3B18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700" b="1" spc="-20" dirty="0">
                          <a:solidFill>
                            <a:srgbClr val="AB3B18"/>
                          </a:solidFill>
                          <a:latin typeface="Corbel"/>
                          <a:cs typeface="Corbel"/>
                        </a:rPr>
                        <a:t>тему</a:t>
                      </a:r>
                      <a:endParaRPr sz="1700">
                        <a:latin typeface="Corbel"/>
                        <a:cs typeface="Corbel"/>
                      </a:endParaRPr>
                    </a:p>
                  </a:txBody>
                  <a:tcPr marL="0" marR="0" marT="3111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352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dirty="0">
                          <a:latin typeface="Corbel"/>
                          <a:cs typeface="Corbel"/>
                        </a:rPr>
                        <a:t>С1К1.</a:t>
                      </a:r>
                      <a:r>
                        <a:rPr sz="1600" b="1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10" dirty="0">
                          <a:latin typeface="Corbel"/>
                          <a:cs typeface="Corbel"/>
                        </a:rPr>
                        <a:t>Наличие</a:t>
                      </a:r>
                      <a:r>
                        <a:rPr sz="1600" b="1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10" dirty="0">
                          <a:latin typeface="Corbel"/>
                          <a:cs typeface="Corbel"/>
                        </a:rPr>
                        <a:t>обоснованного</a:t>
                      </a:r>
                      <a:r>
                        <a:rPr sz="1600" b="1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10" dirty="0">
                          <a:latin typeface="Corbel"/>
                          <a:cs typeface="Corbel"/>
                        </a:rPr>
                        <a:t>ответа</a:t>
                      </a:r>
                      <a:endParaRPr sz="1600">
                        <a:latin typeface="Corbel"/>
                        <a:cs typeface="Corbel"/>
                      </a:endParaRPr>
                    </a:p>
                  </a:txBody>
                  <a:tcPr marL="0" marR="0" marT="336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spc="-10" dirty="0">
                          <a:latin typeface="Corbel"/>
                          <a:cs typeface="Corbel"/>
                        </a:rPr>
                        <a:t>Баллы</a:t>
                      </a:r>
                      <a:endParaRPr sz="1600">
                        <a:latin typeface="Corbel"/>
                        <a:cs typeface="Corbel"/>
                      </a:endParaRPr>
                    </a:p>
                  </a:txBody>
                  <a:tcPr marL="0" marR="0" marT="336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В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сочинении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ученик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рассуждает</a:t>
                      </a:r>
                      <a:r>
                        <a:rPr sz="1400" spc="-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верно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и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без</a:t>
                      </a:r>
                      <a:r>
                        <a:rPr sz="1400" spc="-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фактических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ошибок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1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91440" marR="22352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В</a:t>
                      </a:r>
                      <a:r>
                        <a:rPr sz="1400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сочинении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ученик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рассуждает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верно,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но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есть</a:t>
                      </a:r>
                      <a:r>
                        <a:rPr sz="1400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1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фактическая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ошибка</a:t>
                      </a:r>
                      <a:r>
                        <a:rPr sz="1400" spc="-4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и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более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/</a:t>
                      </a:r>
                      <a:r>
                        <a:rPr sz="1400" spc="-5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Ученик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не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доказал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тезис</a:t>
                      </a:r>
                      <a:r>
                        <a:rPr sz="1400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/</a:t>
                      </a:r>
                      <a:r>
                        <a:rPr sz="1400" spc="-6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Ученик</a:t>
                      </a:r>
                      <a:r>
                        <a:rPr sz="1400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доказал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тезис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на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бытовом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уровне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0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dirty="0">
                          <a:latin typeface="Corbel"/>
                          <a:cs typeface="Corbel"/>
                        </a:rPr>
                        <a:t>С1К2.</a:t>
                      </a:r>
                      <a:r>
                        <a:rPr sz="1600" b="1" spc="-7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dirty="0">
                          <a:latin typeface="Corbel"/>
                          <a:cs typeface="Corbel"/>
                        </a:rPr>
                        <a:t>Наличие</a:t>
                      </a:r>
                      <a:r>
                        <a:rPr sz="1600" b="1" spc="-7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10" dirty="0">
                          <a:latin typeface="Corbel"/>
                          <a:cs typeface="Corbel"/>
                        </a:rPr>
                        <a:t>примеров</a:t>
                      </a:r>
                      <a:endParaRPr sz="1600">
                        <a:latin typeface="Corbel"/>
                        <a:cs typeface="Corbel"/>
                      </a:endParaRPr>
                    </a:p>
                  </a:txBody>
                  <a:tcPr marL="0" marR="0" marT="336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marR="201930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10" dirty="0">
                          <a:latin typeface="Corbel"/>
                          <a:cs typeface="Corbel"/>
                        </a:rPr>
                        <a:t>Баллы</a:t>
                      </a:r>
                      <a:endParaRPr sz="1600">
                        <a:latin typeface="Corbel"/>
                        <a:cs typeface="Corbel"/>
                      </a:endParaRPr>
                    </a:p>
                  </a:txBody>
                  <a:tcPr marL="0" marR="0" marT="336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</a:tr>
              <a:tr h="34226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Ученик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привел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2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примера</a:t>
                      </a:r>
                      <a:r>
                        <a:rPr sz="1400" spc="-5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из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текста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и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указал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их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роль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3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</a:tr>
              <a:tr h="73088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Ученик</a:t>
                      </a:r>
                      <a:r>
                        <a:rPr sz="1400" spc="-5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привел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2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примера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из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текста,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но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не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указал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их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роль</a:t>
                      </a:r>
                      <a:r>
                        <a:rPr sz="1400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/</a:t>
                      </a:r>
                      <a:r>
                        <a:rPr sz="1400" spc="-4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Ученик</a:t>
                      </a:r>
                      <a:endParaRPr sz="1400">
                        <a:latin typeface="Corbel"/>
                        <a:cs typeface="Corbe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Corbel"/>
                          <a:cs typeface="Corbel"/>
                        </a:rPr>
                        <a:t>привел</a:t>
                      </a:r>
                      <a:r>
                        <a:rPr sz="1400" spc="-4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2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примера</a:t>
                      </a:r>
                      <a:r>
                        <a:rPr sz="1400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из</a:t>
                      </a:r>
                      <a:r>
                        <a:rPr sz="1400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текста,</a:t>
                      </a:r>
                      <a:r>
                        <a:rPr sz="1400" spc="-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но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указал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роль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1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из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них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/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Ученик</a:t>
                      </a:r>
                      <a:endParaRPr sz="1400">
                        <a:latin typeface="Corbel"/>
                        <a:cs typeface="Corbe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привёл</a:t>
                      </a:r>
                      <a:r>
                        <a:rPr sz="1400" spc="-4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1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пример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из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текста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и</a:t>
                      </a:r>
                      <a:r>
                        <a:rPr sz="1400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указал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его</a:t>
                      </a:r>
                      <a:r>
                        <a:rPr sz="1400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роль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2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</a:tr>
              <a:tr h="3047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Ученик</a:t>
                      </a:r>
                      <a:r>
                        <a:rPr sz="1400" spc="-5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привёл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1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пример</a:t>
                      </a:r>
                      <a:r>
                        <a:rPr sz="1400" spc="-4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из</a:t>
                      </a:r>
                      <a:r>
                        <a:rPr sz="1400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текста,</a:t>
                      </a:r>
                      <a:r>
                        <a:rPr sz="1400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но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не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указал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его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роль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1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</a:tr>
              <a:tr h="528320">
                <a:tc>
                  <a:txBody>
                    <a:bodyPr/>
                    <a:lstStyle/>
                    <a:p>
                      <a:pPr marL="91440" marR="38608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Ученик</a:t>
                      </a:r>
                      <a:r>
                        <a:rPr sz="1400" spc="-6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привёл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примеры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не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из</a:t>
                      </a:r>
                      <a:r>
                        <a:rPr sz="1400" spc="-4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прочитанного</a:t>
                      </a:r>
                      <a:r>
                        <a:rPr sz="1400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текста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/</a:t>
                      </a:r>
                      <a:r>
                        <a:rPr sz="1400" spc="-6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Ученик</a:t>
                      </a:r>
                      <a:r>
                        <a:rPr sz="1400" spc="-4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не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привёл</a:t>
                      </a:r>
                      <a:r>
                        <a:rPr sz="1400" spc="-6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примеров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0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</a:tr>
              <a:tr h="35242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spc="-10" dirty="0">
                          <a:latin typeface="Corbel"/>
                          <a:cs typeface="Corbel"/>
                        </a:rPr>
                        <a:t>С1К3.</a:t>
                      </a:r>
                      <a:r>
                        <a:rPr sz="1400" b="1" spc="-7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Логичность</a:t>
                      </a:r>
                      <a:r>
                        <a:rPr sz="1400" b="1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spc="-20" dirty="0">
                          <a:latin typeface="Corbel"/>
                          <a:cs typeface="Corbel"/>
                        </a:rPr>
                        <a:t>речи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R="227965" algn="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spc="-10" dirty="0">
                          <a:latin typeface="Corbel"/>
                          <a:cs typeface="Corbel"/>
                        </a:rPr>
                        <a:t>Баллы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</a:tr>
              <a:tr h="3047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spc="-10" dirty="0">
                          <a:latin typeface="Corbel"/>
                          <a:cs typeface="Corbel"/>
                        </a:rPr>
                        <a:t>Логических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ошибок</a:t>
                      </a:r>
                      <a:r>
                        <a:rPr sz="1400" spc="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нет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2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Есть</a:t>
                      </a:r>
                      <a:r>
                        <a:rPr sz="1400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1</a:t>
                      </a:r>
                      <a:r>
                        <a:rPr sz="1400" spc="-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логическая</a:t>
                      </a:r>
                      <a:r>
                        <a:rPr sz="1400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ошибка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1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</a:tr>
              <a:tr h="3047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Есть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2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или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более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 логических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ошибки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0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С1к4.</a:t>
                      </a:r>
                      <a:r>
                        <a:rPr sz="1400" b="1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Композиционная</a:t>
                      </a:r>
                      <a:r>
                        <a:rPr sz="1400" b="1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стройность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R="227965" algn="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spc="-10" dirty="0">
                          <a:latin typeface="Corbel"/>
                          <a:cs typeface="Corbel"/>
                        </a:rPr>
                        <a:t>Баллы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</a:tr>
              <a:tr h="528320">
                <a:tc>
                  <a:txBody>
                    <a:bodyPr/>
                    <a:lstStyle/>
                    <a:p>
                      <a:pPr marL="91440" marR="45720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spc="-25" dirty="0">
                          <a:latin typeface="Corbel"/>
                          <a:cs typeface="Corbel"/>
                        </a:rPr>
                        <a:t>Текст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состоит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из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3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частей</a:t>
                      </a:r>
                      <a:r>
                        <a:rPr sz="1400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(тезис,</a:t>
                      </a:r>
                      <a:r>
                        <a:rPr sz="1400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аргументы,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вывод),</a:t>
                      </a:r>
                      <a:r>
                        <a:rPr sz="1400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ошибок</a:t>
                      </a:r>
                      <a:r>
                        <a:rPr sz="1400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в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построении</a:t>
                      </a:r>
                      <a:r>
                        <a:rPr sz="1400" spc="-6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текста</a:t>
                      </a:r>
                      <a:r>
                        <a:rPr sz="1400" spc="-6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нет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1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</a:tr>
              <a:tr h="528320">
                <a:tc>
                  <a:txBody>
                    <a:bodyPr/>
                    <a:lstStyle/>
                    <a:p>
                      <a:pPr marL="91440" marR="113664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spc="-25" dirty="0">
                          <a:latin typeface="Corbel"/>
                          <a:cs typeface="Corbel"/>
                        </a:rPr>
                        <a:t>Текст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состоит</a:t>
                      </a:r>
                      <a:r>
                        <a:rPr sz="1400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не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из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3</a:t>
                      </a:r>
                      <a:r>
                        <a:rPr sz="1400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частей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/</a:t>
                      </a:r>
                      <a:r>
                        <a:rPr sz="1400" spc="-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В</a:t>
                      </a:r>
                      <a:r>
                        <a:rPr sz="1400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работе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есть</a:t>
                      </a:r>
                      <a:r>
                        <a:rPr sz="1400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1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ошибка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в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построении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текста</a:t>
                      </a:r>
                      <a:r>
                        <a:rPr sz="1400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и</a:t>
                      </a:r>
                      <a:r>
                        <a:rPr sz="1400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более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0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</a:tr>
              <a:tr h="5283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spc="-10" dirty="0">
                          <a:latin typeface="Corbel"/>
                          <a:cs typeface="Corbel"/>
                        </a:rPr>
                        <a:t>Максимум</a:t>
                      </a:r>
                      <a:r>
                        <a:rPr sz="1400" b="1" spc="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баллов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555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7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555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0403" y="450851"/>
            <a:ext cx="5315585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/>
              <a:t>Критерии</a:t>
            </a:r>
            <a:r>
              <a:rPr sz="3000" spc="-75" dirty="0"/>
              <a:t> </a:t>
            </a:r>
            <a:r>
              <a:rPr sz="3000" dirty="0"/>
              <a:t>оценивания</a:t>
            </a:r>
            <a:r>
              <a:rPr sz="3000" spc="-20" dirty="0"/>
              <a:t> </a:t>
            </a:r>
            <a:r>
              <a:rPr sz="3000" dirty="0"/>
              <a:t>по</a:t>
            </a:r>
            <a:r>
              <a:rPr sz="3000" spc="-140" dirty="0"/>
              <a:t> </a:t>
            </a:r>
            <a:r>
              <a:rPr sz="3000" spc="-20" dirty="0"/>
              <a:t>ФИПИ</a:t>
            </a:r>
            <a:endParaRPr sz="30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73051" y="1281174"/>
          <a:ext cx="6299200" cy="76568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11140"/>
                <a:gridCol w="988060"/>
              </a:tblGrid>
              <a:tr h="639445">
                <a:tc gridSpan="2">
                  <a:txBody>
                    <a:bodyPr/>
                    <a:lstStyle/>
                    <a:p>
                      <a:pPr marL="1657350" marR="607695" indent="-10414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700" b="1" spc="-10" dirty="0">
                          <a:solidFill>
                            <a:srgbClr val="AB3B18"/>
                          </a:solidFill>
                          <a:latin typeface="Corbel"/>
                          <a:cs typeface="Corbel"/>
                        </a:rPr>
                        <a:t>13.2.</a:t>
                      </a:r>
                      <a:r>
                        <a:rPr sz="1700" b="1" spc="-95" dirty="0">
                          <a:solidFill>
                            <a:srgbClr val="AB3B18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700" b="1" spc="-10" dirty="0">
                          <a:solidFill>
                            <a:srgbClr val="AB3B18"/>
                          </a:solidFill>
                          <a:latin typeface="Corbel"/>
                          <a:cs typeface="Corbel"/>
                        </a:rPr>
                        <a:t>Сочинение-</a:t>
                      </a:r>
                      <a:r>
                        <a:rPr sz="1700" b="1" dirty="0">
                          <a:solidFill>
                            <a:srgbClr val="AB3B18"/>
                          </a:solidFill>
                          <a:latin typeface="Corbel"/>
                          <a:cs typeface="Corbel"/>
                        </a:rPr>
                        <a:t>рассуждение</a:t>
                      </a:r>
                      <a:r>
                        <a:rPr sz="1700" b="1" spc="-35" dirty="0">
                          <a:solidFill>
                            <a:srgbClr val="AB3B18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700" b="1" dirty="0">
                          <a:solidFill>
                            <a:srgbClr val="AB3B18"/>
                          </a:solidFill>
                          <a:latin typeface="Corbel"/>
                          <a:cs typeface="Corbel"/>
                        </a:rPr>
                        <a:t>на</a:t>
                      </a:r>
                      <a:r>
                        <a:rPr sz="1700" b="1" spc="-20" dirty="0">
                          <a:solidFill>
                            <a:srgbClr val="AB3B18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700" b="1" dirty="0">
                          <a:solidFill>
                            <a:srgbClr val="AB3B18"/>
                          </a:solidFill>
                          <a:latin typeface="Corbel"/>
                          <a:cs typeface="Corbel"/>
                        </a:rPr>
                        <a:t>тему,</a:t>
                      </a:r>
                      <a:r>
                        <a:rPr sz="1700" b="1" spc="-25" dirty="0">
                          <a:solidFill>
                            <a:srgbClr val="AB3B18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700" b="1" spc="-10" dirty="0">
                          <a:solidFill>
                            <a:srgbClr val="AB3B18"/>
                          </a:solidFill>
                          <a:latin typeface="Corbel"/>
                          <a:cs typeface="Corbel"/>
                        </a:rPr>
                        <a:t>связанную </a:t>
                      </a:r>
                      <a:r>
                        <a:rPr sz="1700" b="1" dirty="0">
                          <a:solidFill>
                            <a:srgbClr val="AB3B18"/>
                          </a:solidFill>
                          <a:latin typeface="Corbel"/>
                          <a:cs typeface="Corbel"/>
                        </a:rPr>
                        <a:t>с</a:t>
                      </a:r>
                      <a:r>
                        <a:rPr sz="1700" b="1" spc="-10" dirty="0">
                          <a:solidFill>
                            <a:srgbClr val="AB3B18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700" b="1" dirty="0">
                          <a:solidFill>
                            <a:srgbClr val="AB3B18"/>
                          </a:solidFill>
                          <a:latin typeface="Corbel"/>
                          <a:cs typeface="Corbel"/>
                        </a:rPr>
                        <a:t>анализом</a:t>
                      </a:r>
                      <a:r>
                        <a:rPr sz="1700" b="1" spc="-10" dirty="0">
                          <a:solidFill>
                            <a:srgbClr val="AB3B18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700" b="1" dirty="0">
                          <a:solidFill>
                            <a:srgbClr val="AB3B18"/>
                          </a:solidFill>
                          <a:latin typeface="Corbel"/>
                          <a:cs typeface="Corbel"/>
                        </a:rPr>
                        <a:t>фрагмента </a:t>
                      </a:r>
                      <a:r>
                        <a:rPr sz="1700" b="1" spc="-10" dirty="0">
                          <a:solidFill>
                            <a:srgbClr val="AB3B18"/>
                          </a:solidFill>
                          <a:latin typeface="Corbel"/>
                          <a:cs typeface="Corbel"/>
                        </a:rPr>
                        <a:t>текста</a:t>
                      </a:r>
                      <a:endParaRPr sz="1700">
                        <a:latin typeface="Corbel"/>
                        <a:cs typeface="Corbel"/>
                      </a:endParaRPr>
                    </a:p>
                  </a:txBody>
                  <a:tcPr marL="0" marR="0" marT="3048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346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b="1" dirty="0">
                          <a:latin typeface="Corbel"/>
                          <a:cs typeface="Corbel"/>
                        </a:rPr>
                        <a:t>С2К1.</a:t>
                      </a:r>
                      <a:r>
                        <a:rPr sz="1600" b="1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10" dirty="0">
                          <a:latin typeface="Corbel"/>
                          <a:cs typeface="Corbel"/>
                        </a:rPr>
                        <a:t>Понимание</a:t>
                      </a:r>
                      <a:r>
                        <a:rPr sz="1600" b="1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dirty="0">
                          <a:latin typeface="Corbel"/>
                          <a:cs typeface="Corbel"/>
                        </a:rPr>
                        <a:t>смысла</a:t>
                      </a:r>
                      <a:r>
                        <a:rPr sz="1600" b="1" spc="-5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10" dirty="0">
                          <a:latin typeface="Corbel"/>
                          <a:cs typeface="Corbel"/>
                        </a:rPr>
                        <a:t>отрывка</a:t>
                      </a:r>
                      <a:endParaRPr sz="1600">
                        <a:latin typeface="Corbel"/>
                        <a:cs typeface="Corbe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b="1" spc="-10" dirty="0">
                          <a:latin typeface="Corbel"/>
                          <a:cs typeface="Corbel"/>
                        </a:rPr>
                        <a:t>Баллы</a:t>
                      </a:r>
                      <a:endParaRPr sz="1600">
                        <a:latin typeface="Corbel"/>
                        <a:cs typeface="Corbe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</a:tr>
              <a:tr h="518158">
                <a:tc>
                  <a:txBody>
                    <a:bodyPr/>
                    <a:lstStyle/>
                    <a:p>
                      <a:pPr marL="91440" marR="3829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Ученик</a:t>
                      </a:r>
                      <a:r>
                        <a:rPr sz="1400" spc="-7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верно</a:t>
                      </a:r>
                      <a:r>
                        <a:rPr sz="1400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объяснил</a:t>
                      </a:r>
                      <a:r>
                        <a:rPr sz="1400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смысл</a:t>
                      </a:r>
                      <a:r>
                        <a:rPr sz="1400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отрывка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из</a:t>
                      </a:r>
                      <a:r>
                        <a:rPr sz="1400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текста,</a:t>
                      </a:r>
                      <a:r>
                        <a:rPr sz="1400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без</a:t>
                      </a:r>
                      <a:r>
                        <a:rPr sz="1400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ошибок</a:t>
                      </a:r>
                      <a:r>
                        <a:rPr sz="1400" spc="-4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в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интерпретации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1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</a:tr>
              <a:tr h="730885">
                <a:tc>
                  <a:txBody>
                    <a:bodyPr/>
                    <a:lstStyle/>
                    <a:p>
                      <a:pPr marL="91440" marR="45847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Ученик</a:t>
                      </a:r>
                      <a:r>
                        <a:rPr sz="1400" spc="-7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в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целом</a:t>
                      </a:r>
                      <a:r>
                        <a:rPr sz="1400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верно</a:t>
                      </a:r>
                      <a:r>
                        <a:rPr sz="1400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объяснил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смысл</a:t>
                      </a:r>
                      <a:r>
                        <a:rPr sz="1400" spc="-4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отрывка</a:t>
                      </a:r>
                      <a:r>
                        <a:rPr sz="1400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из</a:t>
                      </a:r>
                      <a:r>
                        <a:rPr sz="1400" spc="-5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текста,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 но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допустил</a:t>
                      </a:r>
                      <a:r>
                        <a:rPr sz="1400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ошибку</a:t>
                      </a:r>
                      <a:r>
                        <a:rPr sz="1400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(ошибки)</a:t>
                      </a:r>
                      <a:r>
                        <a:rPr sz="1400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в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интерпретации</a:t>
                      </a:r>
                      <a:r>
                        <a:rPr sz="1400" spc="-4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/</a:t>
                      </a:r>
                      <a:r>
                        <a:rPr sz="1400" spc="-6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Ученик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неверно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объяснил</a:t>
                      </a:r>
                      <a:r>
                        <a:rPr sz="1400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смысл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отрывка</a:t>
                      </a:r>
                      <a:r>
                        <a:rPr sz="1400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/</a:t>
                      </a:r>
                      <a:r>
                        <a:rPr sz="1400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ответа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нет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0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dirty="0">
                          <a:latin typeface="Corbel"/>
                          <a:cs typeface="Corbel"/>
                        </a:rPr>
                        <a:t>С2К2.</a:t>
                      </a:r>
                      <a:r>
                        <a:rPr sz="1600" b="1" spc="-7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dirty="0">
                          <a:latin typeface="Corbel"/>
                          <a:cs typeface="Corbel"/>
                        </a:rPr>
                        <a:t>Наличие</a:t>
                      </a:r>
                      <a:r>
                        <a:rPr sz="1600" b="1" spc="-7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600" b="1" spc="-10" dirty="0">
                          <a:latin typeface="Corbel"/>
                          <a:cs typeface="Corbel"/>
                        </a:rPr>
                        <a:t>примеров</a:t>
                      </a:r>
                      <a:endParaRPr sz="1600">
                        <a:latin typeface="Corbel"/>
                        <a:cs typeface="Corbel"/>
                      </a:endParaRPr>
                    </a:p>
                  </a:txBody>
                  <a:tcPr marL="0" marR="0" marT="336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b="1" spc="-10" dirty="0">
                          <a:latin typeface="Corbel"/>
                          <a:cs typeface="Corbel"/>
                        </a:rPr>
                        <a:t>Баллы</a:t>
                      </a:r>
                      <a:endParaRPr sz="1600">
                        <a:latin typeface="Corbel"/>
                        <a:cs typeface="Corbel"/>
                      </a:endParaRPr>
                    </a:p>
                  </a:txBody>
                  <a:tcPr marL="0" marR="0" marT="336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</a:tr>
              <a:tr h="517526">
                <a:tc>
                  <a:txBody>
                    <a:bodyPr/>
                    <a:lstStyle/>
                    <a:p>
                      <a:pPr marL="91440" marR="902969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Ученик</a:t>
                      </a:r>
                      <a:r>
                        <a:rPr sz="1400" spc="-6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привел</a:t>
                      </a:r>
                      <a:r>
                        <a:rPr sz="1400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2</a:t>
                      </a:r>
                      <a:r>
                        <a:rPr sz="1400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примера</a:t>
                      </a:r>
                      <a:r>
                        <a:rPr sz="1400" spc="-6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из</a:t>
                      </a:r>
                      <a:r>
                        <a:rPr sz="1400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текста,</a:t>
                      </a:r>
                      <a:r>
                        <a:rPr sz="1400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которые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подходят</a:t>
                      </a:r>
                      <a:r>
                        <a:rPr sz="1400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к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объяснению</a:t>
                      </a:r>
                      <a:r>
                        <a:rPr sz="1400" spc="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фрагмента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3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</a:tr>
              <a:tr h="528320">
                <a:tc>
                  <a:txBody>
                    <a:bodyPr/>
                    <a:lstStyle/>
                    <a:p>
                      <a:pPr marL="91440" marR="985519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Ученик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привел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1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пример</a:t>
                      </a:r>
                      <a:r>
                        <a:rPr sz="1400" spc="-5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из</a:t>
                      </a:r>
                      <a:r>
                        <a:rPr sz="1400" spc="-4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текста,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который</a:t>
                      </a:r>
                      <a:r>
                        <a:rPr sz="1400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подходит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к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объяснению</a:t>
                      </a:r>
                      <a:r>
                        <a:rPr sz="1400" spc="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фрагмента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2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</a:tr>
              <a:tr h="3047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Ученик</a:t>
                      </a:r>
                      <a:r>
                        <a:rPr sz="1400" spc="-4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привел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пример</a:t>
                      </a:r>
                      <a:r>
                        <a:rPr sz="1400" spc="-4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не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из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текста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1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</a:tr>
              <a:tr h="528320">
                <a:tc>
                  <a:txBody>
                    <a:bodyPr/>
                    <a:lstStyle/>
                    <a:p>
                      <a:pPr marL="91440" marR="37274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Ученик</a:t>
                      </a:r>
                      <a:r>
                        <a:rPr sz="1400" spc="-6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не</a:t>
                      </a:r>
                      <a:r>
                        <a:rPr sz="1400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привел</a:t>
                      </a:r>
                      <a:r>
                        <a:rPr sz="1400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примеров</a:t>
                      </a:r>
                      <a:r>
                        <a:rPr sz="1400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/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Ученик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привел</a:t>
                      </a:r>
                      <a:r>
                        <a:rPr sz="1400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цитату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из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задания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как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пример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0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</a:tr>
              <a:tr h="35242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С2К3.</a:t>
                      </a:r>
                      <a:r>
                        <a:rPr sz="1400" b="1" spc="-7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dirty="0">
                          <a:latin typeface="Corbel"/>
                          <a:cs typeface="Corbel"/>
                        </a:rPr>
                        <a:t>Логичность</a:t>
                      </a:r>
                      <a:r>
                        <a:rPr sz="1400" b="1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spc="-20" dirty="0">
                          <a:latin typeface="Corbel"/>
                          <a:cs typeface="Corbel"/>
                        </a:rPr>
                        <a:t>речи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spc="-10" dirty="0">
                          <a:latin typeface="Corbel"/>
                          <a:cs typeface="Corbel"/>
                        </a:rPr>
                        <a:t>Баллы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</a:tr>
              <a:tr h="3047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spc="-10" dirty="0">
                          <a:latin typeface="Corbel"/>
                          <a:cs typeface="Corbel"/>
                        </a:rPr>
                        <a:t>Логических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ошибок</a:t>
                      </a:r>
                      <a:r>
                        <a:rPr sz="1400" spc="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нет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2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</a:tr>
              <a:tr h="32956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Есть</a:t>
                      </a:r>
                      <a:r>
                        <a:rPr sz="1400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1</a:t>
                      </a:r>
                      <a:r>
                        <a:rPr sz="1400" spc="-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логическая</a:t>
                      </a:r>
                      <a:r>
                        <a:rPr sz="1400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ошибка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1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</a:tr>
              <a:tr h="3047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dirty="0">
                          <a:latin typeface="Corbel"/>
                          <a:cs typeface="Corbel"/>
                        </a:rPr>
                        <a:t>Есть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2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или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более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 логических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ошибки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0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С2к4. 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Композиционная</a:t>
                      </a:r>
                      <a:r>
                        <a:rPr sz="1400" b="1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стройность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spc="-10" dirty="0">
                          <a:latin typeface="Corbel"/>
                          <a:cs typeface="Corbel"/>
                        </a:rPr>
                        <a:t>Баллы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</a:tr>
              <a:tr h="528320">
                <a:tc>
                  <a:txBody>
                    <a:bodyPr/>
                    <a:lstStyle/>
                    <a:p>
                      <a:pPr marL="91440" marR="45720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spc="-25" dirty="0">
                          <a:latin typeface="Corbel"/>
                          <a:cs typeface="Corbel"/>
                        </a:rPr>
                        <a:t>Текст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состоит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из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3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частей</a:t>
                      </a:r>
                      <a:r>
                        <a:rPr sz="1400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(тезис,</a:t>
                      </a:r>
                      <a:r>
                        <a:rPr sz="1400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аргументы,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вывод),</a:t>
                      </a:r>
                      <a:r>
                        <a:rPr sz="1400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ошибок</a:t>
                      </a:r>
                      <a:r>
                        <a:rPr sz="1400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в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построении</a:t>
                      </a:r>
                      <a:r>
                        <a:rPr sz="1400" spc="-6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текста</a:t>
                      </a:r>
                      <a:r>
                        <a:rPr sz="1400" spc="-6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нет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1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</a:tr>
              <a:tr h="528320">
                <a:tc>
                  <a:txBody>
                    <a:bodyPr/>
                    <a:lstStyle/>
                    <a:p>
                      <a:pPr marL="91440" marR="113664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spc="-25" dirty="0">
                          <a:latin typeface="Corbel"/>
                          <a:cs typeface="Corbel"/>
                        </a:rPr>
                        <a:t>Текст</a:t>
                      </a:r>
                      <a:r>
                        <a:rPr sz="1400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состоит</a:t>
                      </a:r>
                      <a:r>
                        <a:rPr sz="1400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не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из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3</a:t>
                      </a:r>
                      <a:r>
                        <a:rPr sz="1400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частей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/</a:t>
                      </a:r>
                      <a:r>
                        <a:rPr sz="1400" spc="-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В</a:t>
                      </a:r>
                      <a:r>
                        <a:rPr sz="1400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работе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есть</a:t>
                      </a:r>
                      <a:r>
                        <a:rPr sz="1400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1</a:t>
                      </a:r>
                      <a:r>
                        <a:rPr sz="14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ошибка</a:t>
                      </a:r>
                      <a:r>
                        <a:rPr sz="14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в</a:t>
                      </a:r>
                      <a:r>
                        <a:rPr sz="14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построении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текста</a:t>
                      </a:r>
                      <a:r>
                        <a:rPr sz="1400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dirty="0">
                          <a:latin typeface="Corbel"/>
                          <a:cs typeface="Corbel"/>
                        </a:rPr>
                        <a:t>и</a:t>
                      </a:r>
                      <a:r>
                        <a:rPr sz="1400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spc="-10" dirty="0">
                          <a:latin typeface="Corbel"/>
                          <a:cs typeface="Corbel"/>
                        </a:rPr>
                        <a:t>более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0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</a:tr>
              <a:tr h="5283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spc="-10" dirty="0">
                          <a:latin typeface="Corbel"/>
                          <a:cs typeface="Corbel"/>
                        </a:rPr>
                        <a:t>Максимум</a:t>
                      </a:r>
                      <a:r>
                        <a:rPr sz="1400" b="1" spc="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400" b="1" spc="-10" dirty="0">
                          <a:latin typeface="Corbel"/>
                          <a:cs typeface="Corbel"/>
                        </a:rPr>
                        <a:t>баллов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555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Corbel"/>
                          <a:cs typeface="Corbel"/>
                        </a:rPr>
                        <a:t>7</a:t>
                      </a:r>
                      <a:endParaRPr sz="1400">
                        <a:latin typeface="Corbel"/>
                        <a:cs typeface="Corbel"/>
                      </a:endParaRPr>
                    </a:p>
                  </a:txBody>
                  <a:tcPr marL="0" marR="0" marT="3555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</TotalTime>
  <Words>1722</Words>
  <Application>Microsoft Office PowerPoint</Application>
  <PresentationFormat>Лист A4 (210x297 мм)</PresentationFormat>
  <Paragraphs>342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2025</vt:lpstr>
      <vt:lpstr>Изменения ОГЭ по русскому языку в 2025 году</vt:lpstr>
      <vt:lpstr>Структура ОГЭ по русскому языку в 2025 году</vt:lpstr>
      <vt:lpstr>Сценарий работы с изложением</vt:lpstr>
      <vt:lpstr>Лайфхаки</vt:lpstr>
      <vt:lpstr>Критерии оценивания по ФИПИ</vt:lpstr>
      <vt:lpstr>Критерии оценивания по ФИПИ</vt:lpstr>
      <vt:lpstr>Критерии оценивания по ФИПИ</vt:lpstr>
      <vt:lpstr>Критерии оценивания по ФИПИ</vt:lpstr>
      <vt:lpstr>Критерии оценивания по ФИПИ</vt:lpstr>
      <vt:lpstr>Критерии оценки грамотности и фактической точности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1</cp:revision>
  <dcterms:created xsi:type="dcterms:W3CDTF">2024-10-28T11:20:18Z</dcterms:created>
  <dcterms:modified xsi:type="dcterms:W3CDTF">2024-10-28T11:23:36Z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2024-10-06T00:00:00Z</vt:filetime>
  </property>
  <property fmtid="{D5CDD505-2E9C-101B-9397-08002B2CF9AE}" pid="3" name="Creator">
    <vt:lpwstr>Microsoft® PowerPoint® для Microsoft 365</vt:lpwstr>
  </property>
  <property fmtid="{D5CDD505-2E9C-101B-9397-08002B2CF9AE}" pid="4" name="LastSaved">
    <vt:filetime>2024-10-28T00:00:00Z</vt:filetime>
  </property>
</Properties>
</file>